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75" r:id="rId4"/>
    <p:sldId id="278" r:id="rId5"/>
    <p:sldId id="280" r:id="rId6"/>
    <p:sldId id="279" r:id="rId7"/>
    <p:sldId id="259" r:id="rId8"/>
    <p:sldId id="260" r:id="rId9"/>
    <p:sldId id="262" r:id="rId10"/>
    <p:sldId id="263" r:id="rId11"/>
    <p:sldId id="284" r:id="rId12"/>
    <p:sldId id="285" r:id="rId13"/>
    <p:sldId id="283" r:id="rId14"/>
    <p:sldId id="286" r:id="rId15"/>
    <p:sldId id="290" r:id="rId16"/>
    <p:sldId id="291" r:id="rId17"/>
    <p:sldId id="282" r:id="rId18"/>
    <p:sldId id="287" r:id="rId19"/>
    <p:sldId id="288" r:id="rId20"/>
    <p:sldId id="289" r:id="rId21"/>
    <p:sldId id="281" r:id="rId22"/>
    <p:sldId id="272" r:id="rId23"/>
    <p:sldId id="273" r:id="rId24"/>
    <p:sldId id="27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4AF"/>
    <a:srgbClr val="39A091"/>
    <a:srgbClr val="1B524A"/>
    <a:srgbClr val="1F5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85AF3-CFCF-D745-8CDD-EB17740F9C12}" v="4058" dt="2021-01-11T22:13:5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56692"/>
  </p:normalViewPr>
  <p:slideViewPr>
    <p:cSldViewPr snapToGrid="0">
      <p:cViewPr varScale="1">
        <p:scale>
          <a:sx n="62" d="100"/>
          <a:sy n="6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A111-8A77-EB4D-98A5-89DE17B671BB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1ECC-806E-8A40-A9C2-9E88D3167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50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calibrate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use a program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. So first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compile the code and look at the value on the serial.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lot value close to </a:t>
            </a:r>
            <a:r>
              <a:rPr lang="fr-FR" dirty="0" err="1"/>
              <a:t>zero</a:t>
            </a:r>
            <a:r>
              <a:rPr lang="fr-FR" dirty="0"/>
              <a:t> but not the exact value. 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adujust</a:t>
            </a:r>
            <a:r>
              <a:rPr lang="fr-FR" dirty="0"/>
              <a:t> the value by </a:t>
            </a:r>
            <a:r>
              <a:rPr lang="fr-FR" dirty="0" err="1"/>
              <a:t>increasing</a:t>
            </a:r>
            <a:r>
              <a:rPr lang="fr-FR" dirty="0"/>
              <a:t> or </a:t>
            </a:r>
            <a:r>
              <a:rPr lang="fr-FR" dirty="0" err="1"/>
              <a:t>decreasing</a:t>
            </a:r>
            <a:r>
              <a:rPr lang="fr-FR" dirty="0"/>
              <a:t> the </a:t>
            </a:r>
            <a:r>
              <a:rPr lang="fr-FR" dirty="0" err="1"/>
              <a:t>reading</a:t>
            </a:r>
            <a:r>
              <a:rPr lang="fr-FR" dirty="0"/>
              <a:t> value to </a:t>
            </a:r>
            <a:r>
              <a:rPr lang="fr-FR" dirty="0" err="1"/>
              <a:t>obtain</a:t>
            </a:r>
            <a:r>
              <a:rPr lang="fr-FR" dirty="0"/>
              <a:t> 0.00kg. </a:t>
            </a:r>
          </a:p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record the calibration factor and put </a:t>
            </a:r>
            <a:r>
              <a:rPr lang="fr-FR" dirty="0" err="1"/>
              <a:t>it</a:t>
            </a:r>
            <a:r>
              <a:rPr lang="fr-FR" dirty="0"/>
              <a:t> on the main code. </a:t>
            </a:r>
          </a:p>
          <a:p>
            <a:endParaRPr lang="fr-FR" dirty="0"/>
          </a:p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calibrate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1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6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0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talk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bit about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gauge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glue </a:t>
            </a: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 of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pPr rtl="0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and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the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rtl="0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gauge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potentiometer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put on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sort of variance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weither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grams, kilo ou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whatever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rtl="0"/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square and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square 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important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a sort of support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square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up and down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inward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won’t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pressure on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piece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b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6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HX711 </a:t>
            </a:r>
            <a:r>
              <a:rPr lang="fr-FR" dirty="0" err="1"/>
              <a:t>is</a:t>
            </a:r>
            <a:r>
              <a:rPr lang="fr-FR" dirty="0"/>
              <a:t> a module amplifier </a:t>
            </a:r>
            <a:r>
              <a:rPr lang="fr-FR" dirty="0" err="1"/>
              <a:t>transducer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reads</a:t>
            </a:r>
            <a:r>
              <a:rPr lang="fr-FR" dirty="0"/>
              <a:t> analogue value and </a:t>
            </a:r>
            <a:r>
              <a:rPr lang="fr-FR" dirty="0" err="1"/>
              <a:t>convert</a:t>
            </a:r>
            <a:r>
              <a:rPr lang="fr-FR" dirty="0"/>
              <a:t> in a digital value. </a:t>
            </a:r>
          </a:p>
          <a:p>
            <a:endParaRPr lang="fr-FR" dirty="0"/>
          </a:p>
          <a:p>
            <a:r>
              <a:rPr lang="fr-FR" dirty="0"/>
              <a:t>The objective for the HX711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 voltage variations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sensor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, operating on the </a:t>
            </a:r>
            <a:r>
              <a:rPr lang="fr-FR" dirty="0" err="1"/>
              <a:t>Wheastone</a:t>
            </a:r>
            <a:r>
              <a:rPr lang="fr-FR" dirty="0"/>
              <a:t> bridge </a:t>
            </a:r>
            <a:r>
              <a:rPr lang="fr-FR" dirty="0" err="1"/>
              <a:t>principle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a look to the component.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letters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E+ and E- are the excitations and A+ and A- are for the amplifier.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didn’t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B+ or B-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input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strain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gauge but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grounding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protection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electromagnetic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interference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</a:t>
            </a:r>
            <a:r>
              <a:rPr lang="fr-F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fr-F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HX711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ESP32.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vcc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supplied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ESP32 on the ESP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vcc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3,3V and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digital pin for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Dout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Clock</a:t>
            </a:r>
            <a:r>
              <a:rPr lang="fr-FR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That’s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by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connecting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HX711 to ESP32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help to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changes in the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force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transducer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calibration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accurate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4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0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over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square 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up and down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inward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first option 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3D printer a support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didn’t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a 3D printer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drill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hole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plank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part of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mesure the pressure and the variation.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58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part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one of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important for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set up in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Wheatstone bridge. So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E-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excitation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E+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VCC,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A+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positive and A-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back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white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right 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HX711.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9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Now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the </a:t>
            </a:r>
            <a:r>
              <a:rPr lang="fr-FR" err="1"/>
              <a:t>scale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build</a:t>
            </a:r>
            <a:r>
              <a:rPr lang="fr-FR"/>
              <a:t>, </a:t>
            </a: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to display the </a:t>
            </a:r>
            <a:r>
              <a:rPr lang="fr-FR" err="1"/>
              <a:t>weight</a:t>
            </a:r>
            <a:r>
              <a:rPr lang="fr-FR"/>
              <a:t> on a OLED </a:t>
            </a:r>
            <a:r>
              <a:rPr lang="fr-FR" err="1"/>
              <a:t>screen</a:t>
            </a:r>
            <a:r>
              <a:rPr lang="fr-FR"/>
              <a:t>. </a:t>
            </a:r>
          </a:p>
          <a:p>
            <a:r>
              <a:rPr lang="fr-FR"/>
              <a:t>To do </a:t>
            </a:r>
            <a:r>
              <a:rPr lang="fr-FR" err="1"/>
              <a:t>so</a:t>
            </a:r>
            <a:r>
              <a:rPr lang="fr-FR"/>
              <a:t>, </a:t>
            </a:r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follow</a:t>
            </a:r>
            <a:r>
              <a:rPr lang="fr-FR"/>
              <a:t> the </a:t>
            </a:r>
            <a:r>
              <a:rPr lang="fr-FR" err="1"/>
              <a:t>schematic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90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Oled</a:t>
            </a:r>
            <a:r>
              <a:rPr lang="fr-FR" dirty="0"/>
              <a:t> has four pins : </a:t>
            </a:r>
            <a:r>
              <a:rPr lang="fr-FR" dirty="0" err="1"/>
              <a:t>ground</a:t>
            </a:r>
            <a:r>
              <a:rPr lang="fr-FR" dirty="0"/>
              <a:t>, </a:t>
            </a:r>
            <a:r>
              <a:rPr lang="fr-FR" dirty="0" err="1"/>
              <a:t>vcc</a:t>
            </a:r>
            <a:r>
              <a:rPr lang="fr-FR" dirty="0"/>
              <a:t> and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Dout</a:t>
            </a:r>
            <a:r>
              <a:rPr lang="fr-FR" dirty="0"/>
              <a:t> and </a:t>
            </a:r>
            <a:r>
              <a:rPr lang="fr-FR" dirty="0" err="1"/>
              <a:t>clock</a:t>
            </a:r>
            <a:r>
              <a:rPr lang="fr-FR" dirty="0"/>
              <a:t>.</a:t>
            </a:r>
          </a:p>
          <a:p>
            <a:r>
              <a:rPr lang="fr-FR" dirty="0"/>
              <a:t> In </a:t>
            </a:r>
            <a:r>
              <a:rPr lang="fr-FR" dirty="0" err="1"/>
              <a:t>oled</a:t>
            </a:r>
            <a:r>
              <a:rPr lang="fr-FR" dirty="0"/>
              <a:t>, </a:t>
            </a:r>
            <a:r>
              <a:rPr lang="fr-FR" dirty="0" err="1"/>
              <a:t>dout</a:t>
            </a:r>
            <a:r>
              <a:rPr lang="fr-FR" dirty="0"/>
              <a:t> and </a:t>
            </a:r>
            <a:r>
              <a:rPr lang="fr-FR" dirty="0" err="1"/>
              <a:t>clock</a:t>
            </a:r>
            <a:r>
              <a:rPr lang="fr-FR" dirty="0"/>
              <a:t> pins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chose </a:t>
            </a:r>
            <a:r>
              <a:rPr lang="fr-FR" dirty="0" err="1"/>
              <a:t>carefully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oled</a:t>
            </a:r>
            <a:r>
              <a:rPr lang="fr-FR" dirty="0"/>
              <a:t> condition. So </a:t>
            </a:r>
            <a:r>
              <a:rPr lang="fr-FR" dirty="0" err="1"/>
              <a:t>we</a:t>
            </a:r>
            <a:r>
              <a:rPr lang="fr-FR" dirty="0"/>
              <a:t> chose, pin 21 for </a:t>
            </a:r>
            <a:r>
              <a:rPr lang="fr-FR" dirty="0" err="1"/>
              <a:t>dout</a:t>
            </a:r>
            <a:r>
              <a:rPr lang="fr-FR" dirty="0"/>
              <a:t> and pin 22 for </a:t>
            </a:r>
            <a:r>
              <a:rPr lang="fr-FR" dirty="0" err="1"/>
              <a:t>clock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4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OLED,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test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br>
              <a:rPr lang="fr-FR" dirty="0"/>
            </a:b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manipulation,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first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calibrate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Calibrate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first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set up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0kg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ECC-806E-8A40-A9C2-9E88D316719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30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13.01.21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3BA466-0ADB-44A3-AF9D-934607C746A2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867434-5012-4906-AFC3-5F32D5BDA051}"/>
              </a:ext>
            </a:extLst>
          </p:cNvPr>
          <p:cNvSpPr txBox="1"/>
          <p:nvPr/>
        </p:nvSpPr>
        <p:spPr>
          <a:xfrm>
            <a:off x="3856189" y="3790034"/>
            <a:ext cx="48925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>
                <a:latin typeface="+mj-lt"/>
              </a:rPr>
              <a:t>Team E : Nice For </a:t>
            </a:r>
            <a:r>
              <a:rPr lang="fr-FR" sz="2400" b="1" err="1">
                <a:latin typeface="+mj-lt"/>
              </a:rPr>
              <a:t>What</a:t>
            </a:r>
            <a:endParaRPr lang="fr-FR" sz="2400" b="1">
              <a:latin typeface="+mj-lt"/>
              <a:cs typeface="Calibri" panose="020F050202020403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056C78-ADFD-418B-8466-B9BD785FDA72}"/>
              </a:ext>
            </a:extLst>
          </p:cNvPr>
          <p:cNvSpPr txBox="1"/>
          <p:nvPr/>
        </p:nvSpPr>
        <p:spPr>
          <a:xfrm>
            <a:off x="2901733" y="4563670"/>
            <a:ext cx="2983281" cy="595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+mj-lt"/>
              </a:rPr>
              <a:t>Pauline</a:t>
            </a:r>
            <a:r>
              <a:rPr lang="fr-FR" sz="2000">
                <a:latin typeface="+mj-lt"/>
              </a:rPr>
              <a:t> </a:t>
            </a:r>
            <a:r>
              <a:rPr lang="fr-FR" sz="3200">
                <a:latin typeface="+mj-lt"/>
              </a:rPr>
              <a:t>TRUONG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A52A1E-9AFC-492A-AB02-F548B6717FB2}"/>
              </a:ext>
            </a:extLst>
          </p:cNvPr>
          <p:cNvSpPr txBox="1"/>
          <p:nvPr/>
        </p:nvSpPr>
        <p:spPr>
          <a:xfrm>
            <a:off x="6710363" y="4543195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+mj-lt"/>
              </a:rPr>
              <a:t>Billy CHHUON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C2DA619-DF7F-4FFA-935A-C009E7876BA8}"/>
              </a:ext>
            </a:extLst>
          </p:cNvPr>
          <p:cNvCxnSpPr>
            <a:cxnSpLocks/>
          </p:cNvCxnSpPr>
          <p:nvPr/>
        </p:nvCxnSpPr>
        <p:spPr>
          <a:xfrm flipV="1">
            <a:off x="6292926" y="4622484"/>
            <a:ext cx="9525" cy="508740"/>
          </a:xfrm>
          <a:prstGeom prst="straightConnector1">
            <a:avLst/>
          </a:prstGeom>
          <a:ln w="12700">
            <a:solidFill>
              <a:srgbClr val="45C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0">
            <a:extLst>
              <a:ext uri="{FF2B5EF4-FFF2-40B4-BE49-F238E27FC236}">
                <a16:creationId xmlns:a16="http://schemas.microsoft.com/office/drawing/2014/main" id="{DFF8C887-CA75-4223-AF02-94702FAA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45" y="689248"/>
            <a:ext cx="4237542" cy="26691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A8265A2-A930-40BE-BCC3-4883B9276D3D}"/>
              </a:ext>
            </a:extLst>
          </p:cNvPr>
          <p:cNvSpPr txBox="1"/>
          <p:nvPr/>
        </p:nvSpPr>
        <p:spPr>
          <a:xfrm>
            <a:off x="3132062" y="2584568"/>
            <a:ext cx="58354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entury Gothic" panose="020B0502020202020204" pitchFamily="34" charset="0"/>
              </a:rPr>
              <a:t>	</a:t>
            </a:r>
            <a:r>
              <a:rPr lang="fr-FR" sz="2800">
                <a:latin typeface="Century Gothic" panose="020B0502020202020204" pitchFamily="34" charset="0"/>
              </a:rPr>
              <a:t>Project : Internet of </a:t>
            </a:r>
            <a:r>
              <a:rPr lang="fr-FR" sz="2800" err="1">
                <a:latin typeface="Century Gothic" panose="020B0502020202020204" pitchFamily="34" charset="0"/>
              </a:rPr>
              <a:t>Things</a:t>
            </a:r>
            <a:endParaRPr lang="fr-FR" sz="1600">
              <a:latin typeface="Century Gothic" panose="020B0502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7D8119C-0C8E-2D4B-A06F-74A7DBD8E9A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62" y="236104"/>
            <a:ext cx="2286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1 :Building the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scale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0A172C4C-64B8-4EDF-9D20-D17B2A083874}"/>
              </a:ext>
            </a:extLst>
          </p:cNvPr>
          <p:cNvSpPr txBox="1"/>
          <p:nvPr/>
        </p:nvSpPr>
        <p:spPr>
          <a:xfrm>
            <a:off x="4138450" y="1483607"/>
            <a:ext cx="927735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err="1"/>
              <a:t>Result</a:t>
            </a:r>
            <a:r>
              <a:rPr lang="fr-FR" sz="2800"/>
              <a:t> of the building part</a:t>
            </a:r>
            <a:endParaRPr lang="fr-FR" sz="2800">
              <a:cs typeface="Calibri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38EEF523-FCC0-4BE5-AF7F-DD02598B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12" y="2233071"/>
            <a:ext cx="3651338" cy="3268679"/>
          </a:xfrm>
          <a:prstGeom prst="rect">
            <a:avLst/>
          </a:prstGeom>
        </p:spPr>
      </p:pic>
      <p:pic>
        <p:nvPicPr>
          <p:cNvPr id="6" name="Image 6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98098221-FE34-49C3-86C4-0CE12365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04" y="2228984"/>
            <a:ext cx="3807912" cy="327685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3485C0A-3379-4629-B995-9941BA97F8B3}"/>
              </a:ext>
            </a:extLst>
          </p:cNvPr>
          <p:cNvCxnSpPr>
            <a:cxnSpLocks/>
          </p:cNvCxnSpPr>
          <p:nvPr/>
        </p:nvCxnSpPr>
        <p:spPr>
          <a:xfrm flipV="1">
            <a:off x="6154194" y="2152258"/>
            <a:ext cx="19963" cy="3441918"/>
          </a:xfrm>
          <a:prstGeom prst="straightConnector1">
            <a:avLst/>
          </a:prstGeom>
          <a:ln w="12700">
            <a:solidFill>
              <a:srgbClr val="45C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16237A-4047-2C46-86C0-4C074EDA2527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1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236A7D-83F2-C840-BFB1-45CF9946D4D5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1"/>
                </a:solidFill>
              </a:rPr>
              <a:t>OLED Display</a:t>
            </a:r>
            <a:endParaRPr lang="fr-FR" sz="6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821D-E9CB-1A45-9B50-A8DEBA294AAC}"/>
              </a:ext>
            </a:extLst>
          </p:cNvPr>
          <p:cNvSpPr txBox="1">
            <a:spLocks/>
          </p:cNvSpPr>
          <p:nvPr/>
        </p:nvSpPr>
        <p:spPr>
          <a:xfrm>
            <a:off x="504909" y="6902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2 : </a:t>
            </a:r>
          </a:p>
          <a:p>
            <a:r>
              <a:rPr lang="fr-FR" b="1">
                <a:solidFill>
                  <a:srgbClr val="45C4AF"/>
                </a:solidFill>
                <a:cs typeface="Calibri Light"/>
              </a:rPr>
              <a:t>    OLED display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96CE95-4064-5345-8625-734330B2B5AA}"/>
              </a:ext>
            </a:extLst>
          </p:cNvPr>
          <p:cNvSpPr txBox="1"/>
          <p:nvPr/>
        </p:nvSpPr>
        <p:spPr>
          <a:xfrm>
            <a:off x="7047013" y="1122191"/>
            <a:ext cx="325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OLED display </a:t>
            </a:r>
            <a:r>
              <a:rPr lang="fr-FR" sz="2400" b="1" err="1"/>
              <a:t>schematic</a:t>
            </a:r>
            <a:r>
              <a:rPr lang="fr-FR" sz="2400" b="1"/>
              <a:t>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63B4C6B-A0D0-42A9-A39B-B14E5755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208" y="1917643"/>
            <a:ext cx="5812076" cy="3836907"/>
          </a:xfrm>
          <a:prstGeom prst="rect">
            <a:avLst/>
          </a:prstGeom>
        </p:spPr>
      </p:pic>
      <p:pic>
        <p:nvPicPr>
          <p:cNvPr id="6" name="Image 5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B8A48181-B667-8949-B46A-BEE578753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" r="32319" b="24927"/>
          <a:stretch/>
        </p:blipFill>
        <p:spPr>
          <a:xfrm rot="5400000">
            <a:off x="792004" y="2671910"/>
            <a:ext cx="3836907" cy="31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83FF8-6B9A-484A-8AFB-4AECE4FCE78F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1"/>
                </a:solidFill>
              </a:rPr>
              <a:t>Scale calibration </a:t>
            </a:r>
            <a:endParaRPr lang="fr-FR" sz="6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73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EA77F-BB9C-624D-8561-4559092BAEBA}"/>
              </a:ext>
            </a:extLst>
          </p:cNvPr>
          <p:cNvSpPr txBox="1">
            <a:spLocks/>
          </p:cNvSpPr>
          <p:nvPr/>
        </p:nvSpPr>
        <p:spPr>
          <a:xfrm>
            <a:off x="585282" y="6123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 dirty="0">
                <a:solidFill>
                  <a:srgbClr val="45C4AF"/>
                </a:solidFill>
                <a:cs typeface="Calibri Light"/>
              </a:rPr>
              <a:t> 3 : </a:t>
            </a:r>
            <a:r>
              <a:rPr lang="fr-FR" b="1" dirty="0" err="1">
                <a:solidFill>
                  <a:srgbClr val="45C4AF"/>
                </a:solidFill>
                <a:cs typeface="Calibri Light"/>
              </a:rPr>
              <a:t>Scale</a:t>
            </a:r>
            <a:r>
              <a:rPr lang="fr-FR" b="1" dirty="0">
                <a:solidFill>
                  <a:srgbClr val="45C4AF"/>
                </a:solidFill>
                <a:cs typeface="Calibri Light"/>
              </a:rPr>
              <a:t> calibration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3AB735-215F-1842-A6FF-099546938181}"/>
              </a:ext>
            </a:extLst>
          </p:cNvPr>
          <p:cNvSpPr txBox="1"/>
          <p:nvPr/>
        </p:nvSpPr>
        <p:spPr>
          <a:xfrm>
            <a:off x="2178996" y="1695004"/>
            <a:ext cx="6425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/>
              <a:t>Compile the code</a:t>
            </a:r>
          </a:p>
          <a:p>
            <a:pPr marL="514350" indent="-514350">
              <a:buAutoNum type="arabicPeriod"/>
            </a:pPr>
            <a:r>
              <a:rPr lang="fr-FR" sz="2800"/>
              <a:t>Look at the value on the serial monitor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FA5BA3-0360-5641-8EE4-65CE856D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31" y="2649111"/>
            <a:ext cx="4004992" cy="21565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DE42D1-EFBE-C943-8117-57C9E5CD33C1}"/>
              </a:ext>
            </a:extLst>
          </p:cNvPr>
          <p:cNvSpPr txBox="1"/>
          <p:nvPr/>
        </p:nvSpPr>
        <p:spPr>
          <a:xfrm>
            <a:off x="2178996" y="5095396"/>
            <a:ext cx="911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/>
              <a:t>3. </a:t>
            </a:r>
            <a:r>
              <a:rPr lang="fr-FR" sz="2800" err="1"/>
              <a:t>Increase</a:t>
            </a:r>
            <a:r>
              <a:rPr lang="fr-FR" sz="2800"/>
              <a:t> and </a:t>
            </a:r>
            <a:r>
              <a:rPr lang="fr-FR" sz="2800" err="1"/>
              <a:t>decrease</a:t>
            </a:r>
            <a:r>
              <a:rPr lang="fr-FR" sz="2800"/>
              <a:t> the </a:t>
            </a:r>
            <a:r>
              <a:rPr lang="fr-FR" sz="2800" err="1"/>
              <a:t>reading</a:t>
            </a:r>
            <a:r>
              <a:rPr lang="fr-FR" sz="2800"/>
              <a:t> value to </a:t>
            </a:r>
            <a:r>
              <a:rPr lang="fr-FR" sz="2800" err="1"/>
              <a:t>obtain</a:t>
            </a:r>
            <a:r>
              <a:rPr lang="fr-FR" sz="2800"/>
              <a:t> 0.000 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54DEA-6D8E-3241-8CF1-C4DCBF52515C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69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83FF8-6B9A-484A-8AFB-4AECE4FCE78F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Connection with </a:t>
            </a:r>
            <a:r>
              <a:rPr lang="en-US" sz="6000" dirty="0" err="1">
                <a:solidFill>
                  <a:schemeClr val="bg1"/>
                </a:solidFill>
              </a:rPr>
              <a:t>Thingspeak</a:t>
            </a:r>
            <a:endParaRPr lang="fr-FR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41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973E92-9F3E-BA4F-886C-9ADF9D32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46" y="1770544"/>
            <a:ext cx="26543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9BD929-8573-FF46-B2B0-8E819CF74699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90BD62-C153-104F-9A2E-80D59849E7C0}"/>
              </a:ext>
            </a:extLst>
          </p:cNvPr>
          <p:cNvSpPr txBox="1">
            <a:spLocks/>
          </p:cNvSpPr>
          <p:nvPr/>
        </p:nvSpPr>
        <p:spPr>
          <a:xfrm>
            <a:off x="585282" y="6123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 dirty="0">
                <a:solidFill>
                  <a:srgbClr val="45C4AF"/>
                </a:solidFill>
                <a:cs typeface="Calibri Light"/>
              </a:rPr>
              <a:t> 3 : Connection </a:t>
            </a:r>
            <a:r>
              <a:rPr lang="fr-FR" b="1" dirty="0" err="1">
                <a:solidFill>
                  <a:srgbClr val="45C4AF"/>
                </a:solidFill>
                <a:cs typeface="Calibri Light"/>
              </a:rPr>
              <a:t>with</a:t>
            </a:r>
            <a:r>
              <a:rPr lang="fr-FR" b="1" dirty="0">
                <a:solidFill>
                  <a:srgbClr val="45C4AF"/>
                </a:solidFill>
                <a:cs typeface="Calibri Light"/>
              </a:rPr>
              <a:t> </a:t>
            </a:r>
            <a:r>
              <a:rPr lang="fr-FR" b="1" dirty="0" err="1">
                <a:solidFill>
                  <a:srgbClr val="45C4AF"/>
                </a:solidFill>
                <a:cs typeface="Calibri Light"/>
              </a:rPr>
              <a:t>Thingspeak</a:t>
            </a:r>
            <a:endParaRPr lang="fr-FR" b="1" dirty="0">
              <a:solidFill>
                <a:srgbClr val="45C4AF"/>
              </a:solidFill>
              <a:cs typeface="Calibri Ligh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11868F-563A-674F-86F1-249D213A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1464160"/>
            <a:ext cx="6551079" cy="44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83FF8-6B9A-484A-8AFB-4AECE4FCE78F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1"/>
                </a:solidFill>
              </a:rPr>
              <a:t>Main difficulties encountered</a:t>
            </a:r>
            <a:endParaRPr lang="fr-FR" sz="6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25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FAEF0-1A68-724B-B57F-481F06211854}"/>
              </a:ext>
            </a:extLst>
          </p:cNvPr>
          <p:cNvSpPr txBox="1">
            <a:spLocks/>
          </p:cNvSpPr>
          <p:nvPr/>
        </p:nvSpPr>
        <p:spPr>
          <a:xfrm>
            <a:off x="1001052" y="760554"/>
            <a:ext cx="10515600" cy="802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45C4AF"/>
                </a:solidFill>
                <a:cs typeface="Calibri Light"/>
              </a:rPr>
              <a:t>Main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difficulties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encountered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24829B44-1896-AD4F-9BF4-F94E47E1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538" y="454463"/>
            <a:ext cx="1334850" cy="13249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EF6F1-9E74-9A4C-8DC0-A43C1C3E6A05}"/>
              </a:ext>
            </a:extLst>
          </p:cNvPr>
          <p:cNvSpPr/>
          <p:nvPr/>
        </p:nvSpPr>
        <p:spPr>
          <a:xfrm>
            <a:off x="1001052" y="1843751"/>
            <a:ext cx="37204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err="1">
                <a:latin typeface="+mj-lt"/>
              </a:rPr>
              <a:t>Scale</a:t>
            </a:r>
            <a:r>
              <a:rPr lang="fr-FR" sz="3200">
                <a:latin typeface="+mj-lt"/>
              </a:rPr>
              <a:t> </a:t>
            </a:r>
            <a:r>
              <a:rPr lang="fr-FR" sz="3200" err="1">
                <a:latin typeface="+mj-lt"/>
              </a:rPr>
              <a:t>does</a:t>
            </a:r>
            <a:r>
              <a:rPr lang="fr-FR" sz="3200">
                <a:latin typeface="+mj-lt"/>
              </a:rPr>
              <a:t> not </a:t>
            </a:r>
            <a:r>
              <a:rPr lang="fr-FR" sz="3200" err="1">
                <a:latin typeface="+mj-lt"/>
              </a:rPr>
              <a:t>detect</a:t>
            </a:r>
            <a:endParaRPr lang="fr-FR" sz="3200">
              <a:latin typeface="+mj-lt"/>
            </a:endParaRPr>
          </a:p>
          <a:p>
            <a:pPr algn="ctr"/>
            <a:r>
              <a:rPr lang="fr-FR" sz="3200">
                <a:latin typeface="+mj-lt"/>
              </a:rPr>
              <a:t> </a:t>
            </a:r>
            <a:r>
              <a:rPr lang="fr-FR" sz="3200" err="1">
                <a:latin typeface="+mj-lt"/>
              </a:rPr>
              <a:t>any</a:t>
            </a:r>
            <a:r>
              <a:rPr lang="fr-FR" sz="3200">
                <a:latin typeface="+mj-lt"/>
              </a:rPr>
              <a:t> pressure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EDFA6C-3C04-4344-81F4-97099DBC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6" y="3812797"/>
            <a:ext cx="3170826" cy="26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A37D0F3-2EF8-3048-9DBF-F3BB32BC7017}"/>
              </a:ext>
            </a:extLst>
          </p:cNvPr>
          <p:cNvSpPr txBox="1"/>
          <p:nvPr/>
        </p:nvSpPr>
        <p:spPr>
          <a:xfrm>
            <a:off x="1989317" y="3308070"/>
            <a:ext cx="14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+mj-lt"/>
              </a:rPr>
              <a:t>Fixation 1 </a:t>
            </a:r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B20A7E01-43FD-5F43-8A4B-DE949B374091}"/>
              </a:ext>
            </a:extLst>
          </p:cNvPr>
          <p:cNvSpPr/>
          <p:nvPr/>
        </p:nvSpPr>
        <p:spPr>
          <a:xfrm>
            <a:off x="5475665" y="4593747"/>
            <a:ext cx="1536970" cy="521714"/>
          </a:xfrm>
          <a:prstGeom prst="rightArrow">
            <a:avLst/>
          </a:prstGeom>
          <a:solidFill>
            <a:srgbClr val="45C4AF"/>
          </a:solidFill>
          <a:ln>
            <a:solidFill>
              <a:srgbClr val="39A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B0A80-369B-5B4A-BCB3-0F4ED560CF74}"/>
              </a:ext>
            </a:extLst>
          </p:cNvPr>
          <p:cNvSpPr/>
          <p:nvPr/>
        </p:nvSpPr>
        <p:spPr>
          <a:xfrm>
            <a:off x="6808854" y="2039248"/>
            <a:ext cx="454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err="1">
                <a:latin typeface="+mj-lt"/>
              </a:rPr>
              <a:t>Weight</a:t>
            </a:r>
            <a:r>
              <a:rPr lang="fr-FR" sz="3200">
                <a:latin typeface="+mj-lt"/>
              </a:rPr>
              <a:t> </a:t>
            </a:r>
            <a:r>
              <a:rPr lang="fr-FR" sz="3200" err="1">
                <a:latin typeface="+mj-lt"/>
              </a:rPr>
              <a:t>reading</a:t>
            </a:r>
            <a:r>
              <a:rPr lang="fr-FR" sz="3200">
                <a:latin typeface="+mj-lt"/>
              </a:rPr>
              <a:t> </a:t>
            </a:r>
            <a:r>
              <a:rPr lang="fr-FR" sz="3200" err="1">
                <a:latin typeface="+mj-lt"/>
              </a:rPr>
              <a:t>is</a:t>
            </a:r>
            <a:r>
              <a:rPr lang="fr-FR" sz="3200">
                <a:latin typeface="+mj-lt"/>
              </a:rPr>
              <a:t> </a:t>
            </a:r>
            <a:r>
              <a:rPr lang="fr-FR" sz="3200" err="1">
                <a:latin typeface="+mj-lt"/>
              </a:rPr>
              <a:t>unstable</a:t>
            </a:r>
            <a:endParaRPr lang="fr-FR" sz="3200">
              <a:latin typeface="+mj-lt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7B4515F-A364-454C-A854-E2107021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69" y="4193721"/>
            <a:ext cx="2766596" cy="23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FFE5EC-81C5-8B4E-A97F-68CE075317A0}"/>
              </a:ext>
            </a:extLst>
          </p:cNvPr>
          <p:cNvSpPr txBox="1"/>
          <p:nvPr/>
        </p:nvSpPr>
        <p:spPr>
          <a:xfrm>
            <a:off x="8848171" y="3212337"/>
            <a:ext cx="1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latin typeface="+mj-lt"/>
              </a:rPr>
              <a:t>Fixation 2 </a:t>
            </a:r>
          </a:p>
        </p:txBody>
      </p:sp>
    </p:spTree>
    <p:extLst>
      <p:ext uri="{BB962C8B-B14F-4D97-AF65-F5344CB8AC3E}">
        <p14:creationId xmlns:p14="http://schemas.microsoft.com/office/powerpoint/2010/main" val="90662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7" descr="Ampoule et engrenage avec un remplissage uni">
            <a:extLst>
              <a:ext uri="{FF2B5EF4-FFF2-40B4-BE49-F238E27FC236}">
                <a16:creationId xmlns:a16="http://schemas.microsoft.com/office/drawing/2014/main" id="{2FF9BAA8-80B0-2C4D-A70A-3C0594E07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932" y="950045"/>
            <a:ext cx="2287016" cy="224062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2867E02-0F31-184B-86F3-1D808A541DD1}"/>
              </a:ext>
            </a:extLst>
          </p:cNvPr>
          <p:cNvSpPr txBox="1">
            <a:spLocks/>
          </p:cNvSpPr>
          <p:nvPr/>
        </p:nvSpPr>
        <p:spPr>
          <a:xfrm>
            <a:off x="1001052" y="998883"/>
            <a:ext cx="10515600" cy="802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45C4AF"/>
                </a:solidFill>
                <a:cs typeface="Calibri Light"/>
              </a:rPr>
              <a:t>Solution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1B4C2B-76A9-4D4C-A01A-3DE238813EEF}"/>
              </a:ext>
            </a:extLst>
          </p:cNvPr>
          <p:cNvSpPr txBox="1"/>
          <p:nvPr/>
        </p:nvSpPr>
        <p:spPr>
          <a:xfrm>
            <a:off x="875841" y="2497778"/>
            <a:ext cx="95956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err="1"/>
              <a:t>Make</a:t>
            </a:r>
            <a:r>
              <a:rPr lang="fr-FR" sz="3200"/>
              <a:t> </a:t>
            </a:r>
            <a:r>
              <a:rPr lang="fr-FR" sz="3200" err="1"/>
              <a:t>hole</a:t>
            </a:r>
            <a:r>
              <a:rPr lang="fr-FR" sz="3200"/>
              <a:t> in all four corners of the </a:t>
            </a:r>
            <a:r>
              <a:rPr lang="fr-FR" sz="3200" err="1"/>
              <a:t>scale</a:t>
            </a:r>
            <a:r>
              <a:rPr lang="fr-FR" sz="3200"/>
              <a:t> </a:t>
            </a:r>
          </a:p>
          <a:p>
            <a:r>
              <a:rPr lang="fr-FR" sz="3200" err="1"/>
              <a:t>Fix</a:t>
            </a:r>
            <a:r>
              <a:rPr lang="fr-FR" sz="3200"/>
              <a:t> </a:t>
            </a:r>
            <a:r>
              <a:rPr lang="fr-FR" sz="3200" err="1"/>
              <a:t>with</a:t>
            </a:r>
            <a:r>
              <a:rPr lang="fr-FR" sz="3200"/>
              <a:t> </a:t>
            </a:r>
            <a:r>
              <a:rPr lang="fr-FR" sz="3200" err="1"/>
              <a:t>special</a:t>
            </a:r>
            <a:r>
              <a:rPr lang="fr-FR" sz="3200"/>
              <a:t> glue</a:t>
            </a:r>
          </a:p>
          <a:p>
            <a:endParaRPr lang="fr-FR" sz="3200">
              <a:cs typeface="Calibri"/>
            </a:endParaRPr>
          </a:p>
          <a:p>
            <a:r>
              <a:rPr lang="fr-FR" sz="3200" err="1">
                <a:cs typeface="Calibri"/>
              </a:rPr>
              <a:t>Soldered</a:t>
            </a:r>
            <a:r>
              <a:rPr lang="fr-FR" sz="3200">
                <a:cs typeface="Calibri"/>
              </a:rPr>
              <a:t> HX711 component</a:t>
            </a:r>
          </a:p>
          <a:p>
            <a:endParaRPr lang="fr-FR"/>
          </a:p>
        </p:txBody>
      </p:sp>
      <p:pic>
        <p:nvPicPr>
          <p:cNvPr id="7" name="Picture 2" descr="HX711 Dual-Channel Weighing Sensor Module ITEAD Studio">
            <a:extLst>
              <a:ext uri="{FF2B5EF4-FFF2-40B4-BE49-F238E27FC236}">
                <a16:creationId xmlns:a16="http://schemas.microsoft.com/office/drawing/2014/main" id="{32EBD672-7205-0D4D-A7B9-7B3D9B1C4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 r="3671" b="23405"/>
          <a:stretch/>
        </p:blipFill>
        <p:spPr bwMode="auto">
          <a:xfrm>
            <a:off x="5999352" y="3667329"/>
            <a:ext cx="4776912" cy="26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9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22" y="959683"/>
            <a:ext cx="4733926" cy="83502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>
                <a:solidFill>
                  <a:srgbClr val="45C4AF"/>
                </a:solidFill>
                <a:cs typeface="Calibri Light"/>
              </a:rPr>
              <a:t>Description of </a:t>
            </a:r>
            <a:r>
              <a:rPr lang="fr-FR" sz="4000" b="1" err="1">
                <a:solidFill>
                  <a:srgbClr val="45C4AF"/>
                </a:solidFill>
                <a:cs typeface="Calibri Light"/>
              </a:rPr>
              <a:t>Scale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+</a:t>
            </a:r>
            <a:endParaRPr lang="fr-FR" sz="40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09F31D-F9E0-A748-9C0B-69BC09599487}"/>
              </a:ext>
            </a:extLst>
          </p:cNvPr>
          <p:cNvSpPr txBox="1"/>
          <p:nvPr/>
        </p:nvSpPr>
        <p:spPr>
          <a:xfrm>
            <a:off x="2038047" y="2769909"/>
            <a:ext cx="8794523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err="1"/>
              <a:t>Scale</a:t>
            </a:r>
            <a:r>
              <a:rPr lang="fr-FR" sz="2800"/>
              <a:t>+ </a:t>
            </a:r>
            <a:r>
              <a:rPr lang="fr-FR" sz="2800" err="1"/>
              <a:t>is</a:t>
            </a:r>
            <a:r>
              <a:rPr lang="fr-FR" sz="2800"/>
              <a:t> a </a:t>
            </a:r>
            <a:r>
              <a:rPr lang="fr-FR" sz="2800" err="1"/>
              <a:t>connected</a:t>
            </a:r>
            <a:r>
              <a:rPr lang="fr-FR" sz="2800"/>
              <a:t> body </a:t>
            </a:r>
            <a:r>
              <a:rPr lang="fr-FR" sz="2800" err="1"/>
              <a:t>scale</a:t>
            </a:r>
            <a:r>
              <a:rPr lang="fr-FR" sz="2800"/>
              <a:t> </a:t>
            </a:r>
            <a:r>
              <a:rPr lang="fr-FR" sz="2800" err="1"/>
              <a:t>that</a:t>
            </a:r>
            <a:r>
              <a:rPr lang="fr-FR" sz="2800"/>
              <a:t> </a:t>
            </a:r>
            <a:r>
              <a:rPr lang="fr-FR" sz="2800" err="1"/>
              <a:t>reads</a:t>
            </a:r>
            <a:r>
              <a:rPr lang="fr-FR" sz="2800"/>
              <a:t> the </a:t>
            </a:r>
            <a:r>
              <a:rPr lang="fr-FR" sz="2800" err="1"/>
              <a:t>weight</a:t>
            </a:r>
            <a:endParaRPr lang="fr-FR" sz="2800"/>
          </a:p>
          <a:p>
            <a:pPr algn="ctr">
              <a:lnSpc>
                <a:spcPct val="150000"/>
              </a:lnSpc>
            </a:pPr>
            <a:r>
              <a:rPr lang="fr-FR" sz="2800"/>
              <a:t> </a:t>
            </a:r>
            <a:r>
              <a:rPr lang="fr-FR" sz="2800" err="1"/>
              <a:t>using</a:t>
            </a:r>
            <a:r>
              <a:rPr lang="fr-FR" sz="2800"/>
              <a:t> </a:t>
            </a:r>
            <a:r>
              <a:rPr lang="fr-FR" sz="2800" err="1"/>
              <a:t>sensors</a:t>
            </a:r>
            <a:r>
              <a:rPr lang="fr-FR" sz="2800"/>
              <a:t> and </a:t>
            </a:r>
            <a:r>
              <a:rPr lang="fr-FR" sz="2800" err="1"/>
              <a:t>will</a:t>
            </a:r>
            <a:r>
              <a:rPr lang="fr-FR" sz="2800"/>
              <a:t> </a:t>
            </a:r>
            <a:r>
              <a:rPr lang="fr-FR" sz="2800" err="1"/>
              <a:t>be</a:t>
            </a:r>
            <a:r>
              <a:rPr lang="fr-FR" sz="2800"/>
              <a:t> able to </a:t>
            </a:r>
            <a:r>
              <a:rPr lang="fr-FR" sz="2800" err="1"/>
              <a:t>send</a:t>
            </a:r>
            <a:r>
              <a:rPr lang="fr-FR" sz="2800"/>
              <a:t> data in a </a:t>
            </a:r>
            <a:r>
              <a:rPr lang="fr-FR" sz="2800" err="1"/>
              <a:t>dashboard</a:t>
            </a:r>
            <a:r>
              <a:rPr lang="fr-FR" sz="280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3803C-C4BB-DB49-9A3F-F8A9915D6210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68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C8963-7AA9-5740-985E-DE103543FC42}"/>
              </a:ext>
            </a:extLst>
          </p:cNvPr>
          <p:cNvSpPr txBox="1">
            <a:spLocks/>
          </p:cNvSpPr>
          <p:nvPr/>
        </p:nvSpPr>
        <p:spPr>
          <a:xfrm>
            <a:off x="1001052" y="760554"/>
            <a:ext cx="10515600" cy="802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45C4AF"/>
                </a:solidFill>
                <a:cs typeface="Calibri Light"/>
              </a:rPr>
              <a:t>Main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difficulties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encountered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946FC8-91EB-CD4C-8A68-1EBFA7AEAF47}"/>
              </a:ext>
            </a:extLst>
          </p:cNvPr>
          <p:cNvSpPr txBox="1"/>
          <p:nvPr/>
        </p:nvSpPr>
        <p:spPr>
          <a:xfrm>
            <a:off x="1498060" y="2064908"/>
            <a:ext cx="53502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err="1"/>
              <a:t>Adding</a:t>
            </a:r>
            <a:r>
              <a:rPr lang="fr-FR" sz="3200"/>
              <a:t> </a:t>
            </a:r>
            <a:r>
              <a:rPr lang="fr-FR" sz="3200" err="1"/>
              <a:t>many</a:t>
            </a:r>
            <a:r>
              <a:rPr lang="fr-FR" sz="3200"/>
              <a:t> </a:t>
            </a:r>
            <a:r>
              <a:rPr lang="fr-FR" sz="3200" err="1"/>
              <a:t>users</a:t>
            </a:r>
            <a:r>
              <a:rPr lang="fr-FR" sz="3200"/>
              <a:t> to </a:t>
            </a:r>
            <a:r>
              <a:rPr lang="fr-FR" sz="3200" err="1"/>
              <a:t>our</a:t>
            </a:r>
            <a:r>
              <a:rPr lang="fr-FR" sz="3200"/>
              <a:t> </a:t>
            </a:r>
            <a:r>
              <a:rPr lang="fr-FR" sz="3200" err="1"/>
              <a:t>scale</a:t>
            </a:r>
            <a:endParaRPr lang="fr-FR" sz="3200"/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D8731B-9094-D042-8034-FF967CAC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9" y="3570146"/>
            <a:ext cx="4495800" cy="2527300"/>
          </a:xfrm>
          <a:prstGeom prst="rect">
            <a:avLst/>
          </a:prstGeom>
        </p:spPr>
      </p:pic>
      <p:pic>
        <p:nvPicPr>
          <p:cNvPr id="7170" name="Picture 2" descr="Enregistrez les données du capteur Raspberry Pi avec ThingSpeak et  analysez-les | Raspberryme">
            <a:extLst>
              <a:ext uri="{FF2B5EF4-FFF2-40B4-BE49-F238E27FC236}">
                <a16:creationId xmlns:a16="http://schemas.microsoft.com/office/drawing/2014/main" id="{8C1342C6-BDDE-F14B-8D47-D1942D9B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13968" r="5342" b="5059"/>
          <a:stretch/>
        </p:blipFill>
        <p:spPr bwMode="auto">
          <a:xfrm>
            <a:off x="7177391" y="2926682"/>
            <a:ext cx="4495800" cy="36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7" descr="Ampoule et engrenage avec un remplissage uni">
            <a:extLst>
              <a:ext uri="{FF2B5EF4-FFF2-40B4-BE49-F238E27FC236}">
                <a16:creationId xmlns:a16="http://schemas.microsoft.com/office/drawing/2014/main" id="{C61CAC2B-2AB8-044E-B492-E48C6C6A0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5566" y="1119522"/>
            <a:ext cx="1413259" cy="1384593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19672BDA-CE81-684F-ACFE-5B516FAA8A9B}"/>
              </a:ext>
            </a:extLst>
          </p:cNvPr>
          <p:cNvSpPr/>
          <p:nvPr/>
        </p:nvSpPr>
        <p:spPr>
          <a:xfrm>
            <a:off x="5465323" y="4631305"/>
            <a:ext cx="1261353" cy="504899"/>
          </a:xfrm>
          <a:prstGeom prst="rightArrow">
            <a:avLst/>
          </a:prstGeom>
          <a:solidFill>
            <a:srgbClr val="45C4AF"/>
          </a:solidFill>
          <a:ln>
            <a:solidFill>
              <a:srgbClr val="39A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81008-F2AB-2444-81BD-08741B992A10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 err="1">
                <a:solidFill>
                  <a:schemeClr val="bg1"/>
                </a:solidFill>
                <a:latin typeface="+mj-lt"/>
              </a:rPr>
              <a:t>Coding</a:t>
            </a:r>
            <a:r>
              <a:rPr lang="fr-FR" sz="6000" b="1">
                <a:solidFill>
                  <a:schemeClr val="bg1"/>
                </a:solidFill>
                <a:latin typeface="+mj-lt"/>
              </a:rPr>
              <a:t> part </a:t>
            </a:r>
          </a:p>
        </p:txBody>
      </p:sp>
    </p:spTree>
    <p:extLst>
      <p:ext uri="{BB962C8B-B14F-4D97-AF65-F5344CB8AC3E}">
        <p14:creationId xmlns:p14="http://schemas.microsoft.com/office/powerpoint/2010/main" val="190344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45C4AF"/>
                </a:solidFill>
                <a:cs typeface="Calibri Light"/>
              </a:rPr>
              <a:t>Coding part</a:t>
            </a:r>
          </a:p>
        </p:txBody>
      </p:sp>
      <p:pic>
        <p:nvPicPr>
          <p:cNvPr id="3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3F6FB0-6058-4107-BC16-E7637BF2D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8" y="1869703"/>
            <a:ext cx="5227529" cy="241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6E7C12-1F9C-4F1D-9D35-C2DC8F1D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29" y="2502452"/>
            <a:ext cx="5091830" cy="285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146483-7D9A-4A40-9CB6-FE8D73C41FA7}"/>
              </a:ext>
            </a:extLst>
          </p:cNvPr>
          <p:cNvSpPr txBox="1"/>
          <p:nvPr/>
        </p:nvSpPr>
        <p:spPr>
          <a:xfrm>
            <a:off x="1991640" y="448991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Connection </a:t>
            </a:r>
            <a:r>
              <a:rPr lang="fr-FR" dirty="0" err="1"/>
              <a:t>process</a:t>
            </a:r>
            <a:endParaRPr lang="fr-FR" dirty="0"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25033E-87F0-4F27-8C3A-E6A4BCDBB548}"/>
              </a:ext>
            </a:extLst>
          </p:cNvPr>
          <p:cNvSpPr txBox="1"/>
          <p:nvPr/>
        </p:nvSpPr>
        <p:spPr>
          <a:xfrm>
            <a:off x="8210811" y="178078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Reading weight</a:t>
            </a:r>
            <a:endParaRPr lang="fr-FR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24890-231B-2949-BB4D-E52FF3193DAA}"/>
              </a:ext>
            </a:extLst>
          </p:cNvPr>
          <p:cNvSpPr/>
          <p:nvPr/>
        </p:nvSpPr>
        <p:spPr>
          <a:xfrm>
            <a:off x="2132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8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/>
          <a:lstStyle/>
          <a:p>
            <a:r>
              <a:rPr lang="fr-FR" b="1" err="1">
                <a:solidFill>
                  <a:srgbClr val="45C4AF"/>
                </a:solidFill>
                <a:cs typeface="Calibri Light"/>
              </a:rPr>
              <a:t>Coding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part</a:t>
            </a:r>
          </a:p>
        </p:txBody>
      </p:sp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B19579-4227-4961-8876-823827A2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25" y="2046150"/>
            <a:ext cx="7492651" cy="299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3DE2A2-686B-4D74-8EF9-3962C454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1" y="2044025"/>
            <a:ext cx="3306871" cy="342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C1F0BA-2FFD-48EE-AFCE-E087ED92DD56}"/>
              </a:ext>
            </a:extLst>
          </p:cNvPr>
          <p:cNvSpPr txBox="1"/>
          <p:nvPr/>
        </p:nvSpPr>
        <p:spPr>
          <a:xfrm>
            <a:off x="841332" y="134237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OLED display</a:t>
            </a:r>
            <a:endParaRPr lang="fr-FR"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CFDF2F-6167-41C1-B76E-0FAF7DD57AD0}"/>
              </a:ext>
            </a:extLst>
          </p:cNvPr>
          <p:cNvSpPr txBox="1"/>
          <p:nvPr/>
        </p:nvSpPr>
        <p:spPr>
          <a:xfrm>
            <a:off x="6979086" y="148851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ThingSpeak User 1 &amp; 2</a:t>
            </a:r>
            <a:endParaRPr lang="fr-FR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6DA171-EB8A-ED47-9810-F283BB6FF9F6}"/>
              </a:ext>
            </a:extLst>
          </p:cNvPr>
          <p:cNvSpPr/>
          <p:nvPr/>
        </p:nvSpPr>
        <p:spPr>
          <a:xfrm>
            <a:off x="2132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15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9EAB3D-68A6-6845-99E3-62B543517B48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 err="1">
                <a:solidFill>
                  <a:schemeClr val="bg1"/>
                </a:solidFill>
                <a:latin typeface="+mj-lt"/>
              </a:rPr>
              <a:t>Demonstration</a:t>
            </a:r>
            <a:r>
              <a:rPr lang="fr-FR" sz="6000" b="1">
                <a:solidFill>
                  <a:schemeClr val="bg1"/>
                </a:solidFill>
                <a:latin typeface="+mj-lt"/>
              </a:rPr>
              <a:t> of </a:t>
            </a:r>
            <a:r>
              <a:rPr lang="fr-FR" sz="6000" b="1" err="1">
                <a:solidFill>
                  <a:schemeClr val="bg1"/>
                </a:solidFill>
                <a:latin typeface="+mj-lt"/>
              </a:rPr>
              <a:t>Scale</a:t>
            </a:r>
            <a:r>
              <a:rPr lang="fr-FR" sz="6000" b="1">
                <a:solidFill>
                  <a:schemeClr val="bg1"/>
                </a:solidFill>
                <a:latin typeface="+mj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2914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378254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>
                <a:solidFill>
                  <a:srgbClr val="45C4AF"/>
                </a:solidFill>
                <a:cs typeface="Calibri Light"/>
              </a:rPr>
              <a:t>Main components</a:t>
            </a:r>
            <a:endParaRPr lang="fr-FR" b="1">
              <a:solidFill>
                <a:srgbClr val="45C4AF"/>
              </a:solidFill>
            </a:endParaRPr>
          </a:p>
        </p:txBody>
      </p:sp>
      <p:pic>
        <p:nvPicPr>
          <p:cNvPr id="5" name="Image 5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A864C602-BCA3-407F-8EBA-1035E929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64" y="1567876"/>
            <a:ext cx="1752600" cy="1752600"/>
          </a:xfrm>
          <a:prstGeom prst="rect">
            <a:avLst/>
          </a:prstGeom>
        </p:spPr>
      </p:pic>
      <p:pic>
        <p:nvPicPr>
          <p:cNvPr id="6" name="Image 6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8C2DC6B9-0ADB-4DE8-B394-5271C9B1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019682"/>
            <a:ext cx="2743200" cy="2743200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2172A931-16EF-4EC6-A0BA-0CE5FC8F8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989" y="3730051"/>
            <a:ext cx="1933575" cy="1933575"/>
          </a:xfrm>
          <a:prstGeom prst="rect">
            <a:avLst/>
          </a:prstGeom>
        </p:spPr>
      </p:pic>
      <p:pic>
        <p:nvPicPr>
          <p:cNvPr id="8" name="Image 8" descr="Une image contenant table, assis, moniteur, pose&#10;&#10;Description générée automatiquement">
            <a:extLst>
              <a:ext uri="{FF2B5EF4-FFF2-40B4-BE49-F238E27FC236}">
                <a16:creationId xmlns:a16="http://schemas.microsoft.com/office/drawing/2014/main" id="{EAAE5116-FD01-4C2A-8F52-7B0CFA068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314" y="3587176"/>
            <a:ext cx="2076450" cy="20764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B89E46-5E6A-4BCE-9862-D8A30A529C2E}"/>
              </a:ext>
            </a:extLst>
          </p:cNvPr>
          <p:cNvSpPr txBox="1"/>
          <p:nvPr/>
        </p:nvSpPr>
        <p:spPr>
          <a:xfrm>
            <a:off x="476789" y="202479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ESP 32</a:t>
            </a:r>
            <a:endParaRPr lang="fr-FR" sz="3200"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BBB749-EEEE-477E-9CBE-8CC0E0CCACCC}"/>
              </a:ext>
            </a:extLst>
          </p:cNvPr>
          <p:cNvSpPr txBox="1"/>
          <p:nvPr/>
        </p:nvSpPr>
        <p:spPr>
          <a:xfrm>
            <a:off x="561975" y="457980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err="1"/>
              <a:t>Load</a:t>
            </a:r>
            <a:r>
              <a:rPr lang="fr-FR" sz="3200"/>
              <a:t> </a:t>
            </a:r>
            <a:r>
              <a:rPr lang="fr-FR" sz="3200" err="1"/>
              <a:t>Cells</a:t>
            </a:r>
            <a:endParaRPr lang="fr-FR" sz="3200"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0EA0A9-C15A-4ED9-83D9-F6ACFCE2978F}"/>
              </a:ext>
            </a:extLst>
          </p:cNvPr>
          <p:cNvSpPr txBox="1"/>
          <p:nvPr/>
        </p:nvSpPr>
        <p:spPr>
          <a:xfrm>
            <a:off x="10001969" y="1911996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HX711</a:t>
            </a:r>
            <a:endParaRPr lang="fr-FR" sz="3200"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6150B2-3476-42E9-8BDE-AAE2E3CAF89B}"/>
              </a:ext>
            </a:extLst>
          </p:cNvPr>
          <p:cNvSpPr txBox="1"/>
          <p:nvPr/>
        </p:nvSpPr>
        <p:spPr>
          <a:xfrm>
            <a:off x="9673087" y="435518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OLED display</a:t>
            </a:r>
            <a:endParaRPr lang="fr-FR" sz="3200">
              <a:cs typeface="Calibri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BFA5B22-4688-4B19-B4C4-5083A3CB41D0}"/>
              </a:ext>
            </a:extLst>
          </p:cNvPr>
          <p:cNvCxnSpPr/>
          <p:nvPr/>
        </p:nvCxnSpPr>
        <p:spPr>
          <a:xfrm>
            <a:off x="1848389" y="3491926"/>
            <a:ext cx="8115300" cy="47625"/>
          </a:xfrm>
          <a:prstGeom prst="straightConnector1">
            <a:avLst/>
          </a:prstGeom>
          <a:ln w="12700">
            <a:solidFill>
              <a:srgbClr val="45C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49ACAFD-2DE2-48AF-AC2C-170E116AB734}"/>
              </a:ext>
            </a:extLst>
          </p:cNvPr>
          <p:cNvCxnSpPr>
            <a:cxnSpLocks/>
          </p:cNvCxnSpPr>
          <p:nvPr/>
        </p:nvCxnSpPr>
        <p:spPr>
          <a:xfrm flipV="1">
            <a:off x="6010814" y="1786951"/>
            <a:ext cx="9525" cy="3838575"/>
          </a:xfrm>
          <a:prstGeom prst="straightConnector1">
            <a:avLst/>
          </a:prstGeom>
          <a:ln w="12700">
            <a:solidFill>
              <a:srgbClr val="45C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46653-7246-FC41-9980-13679461A32D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9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21" y="607827"/>
            <a:ext cx="4733926" cy="835025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err="1">
                <a:solidFill>
                  <a:srgbClr val="45C4AF"/>
                </a:solidFill>
                <a:cs typeface="Calibri Light"/>
              </a:rPr>
              <a:t>What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 </a:t>
            </a:r>
            <a:r>
              <a:rPr lang="fr-FR" sz="4000" b="1" err="1">
                <a:solidFill>
                  <a:srgbClr val="45C4AF"/>
                </a:solidFill>
                <a:cs typeface="Calibri Light"/>
              </a:rPr>
              <a:t>is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 a </a:t>
            </a:r>
            <a:r>
              <a:rPr lang="fr-FR" sz="4000" b="1" err="1">
                <a:solidFill>
                  <a:srgbClr val="45C4AF"/>
                </a:solidFill>
                <a:cs typeface="Calibri Light"/>
              </a:rPr>
              <a:t>Load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 </a:t>
            </a:r>
            <a:r>
              <a:rPr lang="fr-FR" sz="4000" b="1" err="1">
                <a:solidFill>
                  <a:srgbClr val="45C4AF"/>
                </a:solidFill>
                <a:cs typeface="Calibri Light"/>
              </a:rPr>
              <a:t>Cells</a:t>
            </a:r>
            <a:endParaRPr lang="fr-FR" sz="4000"/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847FBAD5-0C28-314A-8961-9B86917C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29" y="1358651"/>
            <a:ext cx="3582838" cy="35828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AE8A46-C118-9F4B-8F4E-3192CDC18F14}"/>
              </a:ext>
            </a:extLst>
          </p:cNvPr>
          <p:cNvSpPr txBox="1"/>
          <p:nvPr/>
        </p:nvSpPr>
        <p:spPr>
          <a:xfrm>
            <a:off x="1074607" y="3021482"/>
            <a:ext cx="6876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+mj-lt"/>
              </a:rPr>
              <a:t>A </a:t>
            </a:r>
            <a:r>
              <a:rPr lang="fr-FR" sz="2400" err="1">
                <a:latin typeface="+mj-lt"/>
              </a:rPr>
              <a:t>Load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cell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is</a:t>
            </a:r>
            <a:r>
              <a:rPr lang="fr-FR" sz="2400">
                <a:latin typeface="+mj-lt"/>
              </a:rPr>
              <a:t> a </a:t>
            </a:r>
            <a:r>
              <a:rPr lang="fr-FR" sz="2400" err="1">
                <a:latin typeface="+mj-lt"/>
              </a:rPr>
              <a:t>metal</a:t>
            </a:r>
            <a:r>
              <a:rPr lang="fr-FR" sz="2400">
                <a:latin typeface="+mj-lt"/>
              </a:rPr>
              <a:t> force </a:t>
            </a:r>
            <a:r>
              <a:rPr lang="fr-FR" sz="2400" err="1">
                <a:latin typeface="+mj-lt"/>
              </a:rPr>
              <a:t>transducer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that</a:t>
            </a:r>
            <a:r>
              <a:rPr lang="fr-FR" sz="2400">
                <a:latin typeface="+mj-lt"/>
              </a:rPr>
              <a:t> have</a:t>
            </a:r>
          </a:p>
          <a:p>
            <a:r>
              <a:rPr lang="fr-FR" sz="2400" err="1">
                <a:latin typeface="+mj-lt"/>
              </a:rPr>
              <a:t>strain</a:t>
            </a:r>
            <a:r>
              <a:rPr lang="fr-FR" sz="2400">
                <a:latin typeface="+mj-lt"/>
              </a:rPr>
              <a:t> gauges glue to </a:t>
            </a:r>
            <a:r>
              <a:rPr lang="fr-FR" sz="2400" err="1">
                <a:latin typeface="+mj-lt"/>
              </a:rPr>
              <a:t>them</a:t>
            </a:r>
            <a:endParaRPr lang="fr-FR" sz="2400">
              <a:latin typeface="+mj-lt"/>
            </a:endParaRPr>
          </a:p>
          <a:p>
            <a:endParaRPr lang="fr-FR" sz="2400">
              <a:latin typeface="+mj-lt"/>
            </a:endParaRPr>
          </a:p>
          <a:p>
            <a:r>
              <a:rPr lang="fr-FR" sz="2400">
                <a:latin typeface="+mj-lt"/>
              </a:rPr>
              <a:t>3 </a:t>
            </a:r>
            <a:r>
              <a:rPr lang="fr-FR" sz="2400" err="1">
                <a:latin typeface="+mj-lt"/>
              </a:rPr>
              <a:t>wires</a:t>
            </a:r>
            <a:r>
              <a:rPr lang="fr-FR" sz="2400">
                <a:latin typeface="+mj-lt"/>
              </a:rPr>
              <a:t> to </a:t>
            </a:r>
            <a:r>
              <a:rPr lang="fr-FR" sz="2400" err="1">
                <a:latin typeface="+mj-lt"/>
              </a:rPr>
              <a:t>provide</a:t>
            </a:r>
            <a:r>
              <a:rPr lang="fr-FR" sz="2400">
                <a:latin typeface="+mj-lt"/>
              </a:rPr>
              <a:t> </a:t>
            </a:r>
            <a:r>
              <a:rPr lang="fr-FR" sz="2400" b="1">
                <a:latin typeface="+mj-lt"/>
              </a:rPr>
              <a:t>power</a:t>
            </a:r>
            <a:r>
              <a:rPr lang="fr-FR" sz="2400">
                <a:latin typeface="+mj-lt"/>
              </a:rPr>
              <a:t>, </a:t>
            </a:r>
            <a:r>
              <a:rPr lang="fr-FR" sz="2400" b="1" err="1">
                <a:latin typeface="+mj-lt"/>
              </a:rPr>
              <a:t>ground</a:t>
            </a:r>
            <a:r>
              <a:rPr lang="fr-FR" sz="2400">
                <a:latin typeface="+mj-lt"/>
              </a:rPr>
              <a:t> and </a:t>
            </a:r>
            <a:r>
              <a:rPr lang="fr-FR" sz="2400" b="1" err="1">
                <a:latin typeface="+mj-lt"/>
              </a:rPr>
              <a:t>sensor</a:t>
            </a:r>
            <a:r>
              <a:rPr lang="fr-FR" sz="2400" b="1">
                <a:latin typeface="+mj-lt"/>
              </a:rPr>
              <a:t> </a:t>
            </a:r>
            <a:r>
              <a:rPr lang="fr-FR" sz="2400" b="1" err="1">
                <a:latin typeface="+mj-lt"/>
              </a:rPr>
              <a:t>reading</a:t>
            </a:r>
            <a:endParaRPr lang="fr-FR" sz="2400" b="1">
              <a:latin typeface="+mj-lt"/>
            </a:endParaRPr>
          </a:p>
          <a:p>
            <a:endParaRPr lang="fr-FR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5D5FFB-C4F3-3349-B28D-47BAAC5429E5}"/>
              </a:ext>
            </a:extLst>
          </p:cNvPr>
          <p:cNvSpPr txBox="1"/>
          <p:nvPr/>
        </p:nvSpPr>
        <p:spPr>
          <a:xfrm>
            <a:off x="1074607" y="2168266"/>
            <a:ext cx="7531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+mj-lt"/>
              </a:rPr>
              <a:t>For a body </a:t>
            </a:r>
            <a:r>
              <a:rPr lang="fr-FR" sz="2400" err="1">
                <a:latin typeface="+mj-lt"/>
              </a:rPr>
              <a:t>scale</a:t>
            </a:r>
            <a:r>
              <a:rPr lang="fr-FR" sz="2400">
                <a:latin typeface="+mj-lt"/>
              </a:rPr>
              <a:t>, </a:t>
            </a:r>
            <a:r>
              <a:rPr lang="fr-FR" sz="2400" err="1">
                <a:latin typeface="+mj-lt"/>
              </a:rPr>
              <a:t>we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need</a:t>
            </a:r>
            <a:r>
              <a:rPr lang="fr-FR" sz="2400">
                <a:latin typeface="+mj-lt"/>
              </a:rPr>
              <a:t> to use </a:t>
            </a:r>
            <a:r>
              <a:rPr lang="fr-FR" sz="2400" b="1">
                <a:latin typeface="+mj-lt"/>
              </a:rPr>
              <a:t>4 </a:t>
            </a:r>
            <a:r>
              <a:rPr lang="fr-FR" sz="2400" b="1" err="1">
                <a:latin typeface="+mj-lt"/>
              </a:rPr>
              <a:t>loads</a:t>
            </a:r>
            <a:r>
              <a:rPr lang="fr-FR" sz="2400" b="1">
                <a:latin typeface="+mj-lt"/>
              </a:rPr>
              <a:t> </a:t>
            </a:r>
            <a:r>
              <a:rPr lang="fr-FR" sz="2400" b="1" err="1">
                <a:latin typeface="+mj-lt"/>
              </a:rPr>
              <a:t>cells</a:t>
            </a:r>
            <a:r>
              <a:rPr lang="fr-FR" sz="2400" b="1">
                <a:latin typeface="+mj-lt"/>
              </a:rPr>
              <a:t> of 50kg </a:t>
            </a:r>
            <a:r>
              <a:rPr lang="fr-FR" sz="2400" b="1" err="1">
                <a:latin typeface="+mj-lt"/>
              </a:rPr>
              <a:t>each</a:t>
            </a:r>
            <a:r>
              <a:rPr lang="fr-FR" sz="2400" b="1">
                <a:latin typeface="+mj-lt"/>
              </a:rPr>
              <a:t> 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A756DED-2E9E-084F-B6A4-161B0EE046A1}"/>
              </a:ext>
            </a:extLst>
          </p:cNvPr>
          <p:cNvCxnSpPr>
            <a:cxnSpLocks/>
          </p:cNvCxnSpPr>
          <p:nvPr/>
        </p:nvCxnSpPr>
        <p:spPr>
          <a:xfrm flipH="1" flipV="1">
            <a:off x="9402792" y="3990979"/>
            <a:ext cx="655608" cy="95051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466B951-EEC0-CF49-9960-67A88B1A4DD5}"/>
              </a:ext>
            </a:extLst>
          </p:cNvPr>
          <p:cNvSpPr txBox="1"/>
          <p:nvPr/>
        </p:nvSpPr>
        <p:spPr>
          <a:xfrm>
            <a:off x="8992161" y="4982693"/>
            <a:ext cx="24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/>
              <a:t>make</a:t>
            </a:r>
            <a:r>
              <a:rPr lang="fr-FR"/>
              <a:t> the pressure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9DC53A-C19B-644A-80F9-57253EFB7B7A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7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8" y="562649"/>
            <a:ext cx="4733926" cy="8350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err="1">
                <a:solidFill>
                  <a:srgbClr val="45C4AF"/>
                </a:solidFill>
                <a:cs typeface="Calibri Light"/>
              </a:rPr>
              <a:t>What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 </a:t>
            </a:r>
            <a:r>
              <a:rPr lang="fr-FR" sz="4000" b="1" err="1">
                <a:solidFill>
                  <a:srgbClr val="45C4AF"/>
                </a:solidFill>
                <a:cs typeface="Calibri Light"/>
              </a:rPr>
              <a:t>is</a:t>
            </a:r>
            <a:r>
              <a:rPr lang="fr-FR" sz="4000" b="1">
                <a:solidFill>
                  <a:srgbClr val="45C4AF"/>
                </a:solidFill>
                <a:cs typeface="Calibri Light"/>
              </a:rPr>
              <a:t> a HX711 </a:t>
            </a:r>
            <a:endParaRPr lang="fr-FR" sz="4000"/>
          </a:p>
        </p:txBody>
      </p:sp>
      <p:pic>
        <p:nvPicPr>
          <p:cNvPr id="5" name="Image 6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C3AE0ED0-C256-2D43-B5CC-710045677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8" t="24838" r="12745" b="31030"/>
          <a:stretch/>
        </p:blipFill>
        <p:spPr>
          <a:xfrm>
            <a:off x="7669791" y="922338"/>
            <a:ext cx="3979196" cy="23581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D4973C-6F96-CF4F-A679-9DF288F0AB54}"/>
              </a:ext>
            </a:extLst>
          </p:cNvPr>
          <p:cNvSpPr txBox="1"/>
          <p:nvPr/>
        </p:nvSpPr>
        <p:spPr>
          <a:xfrm>
            <a:off x="845388" y="1975839"/>
            <a:ext cx="6383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latin typeface="+mj-lt"/>
              </a:rPr>
              <a:t>A HX711 </a:t>
            </a:r>
            <a:r>
              <a:rPr lang="fr-FR" sz="2400" err="1">
                <a:latin typeface="+mj-lt"/>
              </a:rPr>
              <a:t>is</a:t>
            </a:r>
            <a:r>
              <a:rPr lang="fr-FR" sz="2400">
                <a:latin typeface="+mj-lt"/>
              </a:rPr>
              <a:t> a module amplifier </a:t>
            </a:r>
            <a:r>
              <a:rPr lang="fr-FR" sz="2400" err="1">
                <a:latin typeface="+mj-lt"/>
              </a:rPr>
              <a:t>transducer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that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reads</a:t>
            </a:r>
            <a:r>
              <a:rPr lang="fr-FR" sz="2400">
                <a:latin typeface="+mj-lt"/>
              </a:rPr>
              <a:t> analogue value and </a:t>
            </a:r>
            <a:r>
              <a:rPr lang="fr-FR" sz="2400" err="1">
                <a:latin typeface="+mj-lt"/>
              </a:rPr>
              <a:t>convert</a:t>
            </a:r>
            <a:r>
              <a:rPr lang="fr-FR" sz="2400">
                <a:latin typeface="+mj-lt"/>
              </a:rPr>
              <a:t> in a digital value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41DDB9-649E-CC40-A343-088DAB107AF8}"/>
              </a:ext>
            </a:extLst>
          </p:cNvPr>
          <p:cNvSpPr txBox="1"/>
          <p:nvPr/>
        </p:nvSpPr>
        <p:spPr>
          <a:xfrm>
            <a:off x="845388" y="3117918"/>
            <a:ext cx="8238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+mj-lt"/>
              </a:rPr>
              <a:t>HX711 </a:t>
            </a:r>
            <a:r>
              <a:rPr lang="fr-FR" sz="2400" err="1">
                <a:latin typeface="+mj-lt"/>
              </a:rPr>
              <a:t>get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small</a:t>
            </a:r>
            <a:r>
              <a:rPr lang="fr-FR" sz="2400">
                <a:latin typeface="+mj-lt"/>
              </a:rPr>
              <a:t> voltage variation </a:t>
            </a:r>
            <a:r>
              <a:rPr lang="fr-FR" sz="2400" err="1">
                <a:latin typeface="+mj-lt"/>
              </a:rPr>
              <a:t>from</a:t>
            </a:r>
            <a:r>
              <a:rPr lang="fr-FR" sz="2400">
                <a:latin typeface="+mj-lt"/>
              </a:rPr>
              <a:t> a </a:t>
            </a:r>
            <a:r>
              <a:rPr lang="fr-FR" sz="2400" err="1">
                <a:latin typeface="+mj-lt"/>
              </a:rPr>
              <a:t>sensor</a:t>
            </a:r>
            <a:r>
              <a:rPr lang="fr-FR" sz="2400">
                <a:latin typeface="+mj-lt"/>
              </a:rPr>
              <a:t> </a:t>
            </a:r>
          </a:p>
          <a:p>
            <a:pPr algn="just"/>
            <a:r>
              <a:rPr lang="fr-FR" sz="2400" err="1">
                <a:latin typeface="+mj-lt"/>
              </a:rPr>
              <a:t>using</a:t>
            </a:r>
            <a:r>
              <a:rPr lang="fr-FR" sz="2400">
                <a:latin typeface="+mj-lt"/>
              </a:rPr>
              <a:t> </a:t>
            </a:r>
            <a:r>
              <a:rPr lang="fr-FR" sz="2400" b="1" err="1">
                <a:latin typeface="+mj-lt"/>
              </a:rPr>
              <a:t>Wheastone</a:t>
            </a:r>
            <a:r>
              <a:rPr lang="fr-FR" sz="2400" b="1">
                <a:latin typeface="+mj-lt"/>
              </a:rPr>
              <a:t> bridge </a:t>
            </a:r>
            <a:r>
              <a:rPr lang="fr-FR" sz="2400" b="1" err="1">
                <a:latin typeface="+mj-lt"/>
              </a:rPr>
              <a:t>principle</a:t>
            </a:r>
            <a:r>
              <a:rPr lang="fr-FR" sz="2400" b="1">
                <a:latin typeface="+mj-lt"/>
              </a:rPr>
              <a:t> </a:t>
            </a:r>
          </a:p>
          <a:p>
            <a:endParaRPr lang="fr-FR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957FE-5C68-B146-B41E-BA4B9B248411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04F330-F7DD-B64C-BBC4-D2DC8CCA55F4}"/>
              </a:ext>
            </a:extLst>
          </p:cNvPr>
          <p:cNvSpPr txBox="1"/>
          <p:nvPr/>
        </p:nvSpPr>
        <p:spPr>
          <a:xfrm>
            <a:off x="845388" y="4318247"/>
            <a:ext cx="1050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err="1">
                <a:latin typeface="+mj-lt"/>
              </a:rPr>
              <a:t>Connecting</a:t>
            </a:r>
            <a:r>
              <a:rPr lang="fr-FR" sz="2400">
                <a:latin typeface="+mj-lt"/>
              </a:rPr>
              <a:t> HX711 to ESP32 </a:t>
            </a:r>
            <a:r>
              <a:rPr lang="fr-FR" sz="2400" err="1">
                <a:latin typeface="+mj-lt"/>
              </a:rPr>
              <a:t>will</a:t>
            </a:r>
            <a:r>
              <a:rPr lang="fr-FR" sz="2400">
                <a:latin typeface="+mj-lt"/>
              </a:rPr>
              <a:t> help to </a:t>
            </a:r>
            <a:r>
              <a:rPr lang="fr-FR" sz="2400" err="1">
                <a:latin typeface="+mj-lt"/>
              </a:rPr>
              <a:t>read</a:t>
            </a:r>
            <a:r>
              <a:rPr lang="fr-FR" sz="2400">
                <a:latin typeface="+mj-lt"/>
              </a:rPr>
              <a:t> changes in the </a:t>
            </a:r>
            <a:r>
              <a:rPr lang="fr-FR" sz="2400" err="1">
                <a:latin typeface="+mj-lt"/>
              </a:rPr>
              <a:t>resistance</a:t>
            </a:r>
            <a:r>
              <a:rPr lang="fr-FR" sz="2400">
                <a:latin typeface="+mj-lt"/>
              </a:rPr>
              <a:t> of the force </a:t>
            </a:r>
            <a:r>
              <a:rPr lang="fr-FR" sz="2400" err="1">
                <a:latin typeface="+mj-lt"/>
              </a:rPr>
              <a:t>transducer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with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precise</a:t>
            </a:r>
            <a:r>
              <a:rPr lang="fr-FR" sz="2400">
                <a:latin typeface="+mj-lt"/>
              </a:rPr>
              <a:t> calibration </a:t>
            </a:r>
            <a:r>
              <a:rPr lang="fr-FR" sz="2400" err="1">
                <a:latin typeface="+mj-lt"/>
              </a:rPr>
              <a:t>obtain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very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accurate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weight</a:t>
            </a:r>
            <a:r>
              <a:rPr lang="fr-FR" sz="2400">
                <a:latin typeface="+mj-lt"/>
              </a:rPr>
              <a:t> </a:t>
            </a:r>
            <a:r>
              <a:rPr lang="fr-FR" sz="2400" err="1">
                <a:latin typeface="+mj-lt"/>
              </a:rPr>
              <a:t>measurements</a:t>
            </a:r>
            <a:endParaRPr lang="fr-FR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39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099E0-E229-DC45-96BE-663CD548822C}"/>
              </a:ext>
            </a:extLst>
          </p:cNvPr>
          <p:cNvSpPr/>
          <p:nvPr/>
        </p:nvSpPr>
        <p:spPr>
          <a:xfrm>
            <a:off x="514807" y="1850898"/>
            <a:ext cx="11158715" cy="3345366"/>
          </a:xfrm>
          <a:prstGeom prst="rect">
            <a:avLst/>
          </a:prstGeom>
          <a:solidFill>
            <a:srgbClr val="39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4000" b="1">
              <a:solidFill>
                <a:schemeClr val="bg1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349EB31-19A0-754E-8437-3243151C88E3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FFFF"/>
                </a:solidFill>
              </a:rPr>
              <a:t>Building the scale</a:t>
            </a:r>
          </a:p>
        </p:txBody>
      </p:sp>
    </p:spTree>
    <p:extLst>
      <p:ext uri="{BB962C8B-B14F-4D97-AF65-F5344CB8AC3E}">
        <p14:creationId xmlns:p14="http://schemas.microsoft.com/office/powerpoint/2010/main" val="162521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643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1 : Building the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scale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0A172C4C-64B8-4EDF-9D20-D17B2A083874}"/>
              </a:ext>
            </a:extLst>
          </p:cNvPr>
          <p:cNvSpPr txBox="1"/>
          <p:nvPr/>
        </p:nvSpPr>
        <p:spPr>
          <a:xfrm>
            <a:off x="2433637" y="1849141"/>
            <a:ext cx="9277350" cy="38472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>
                <a:latin typeface="+mj-lt"/>
                <a:cs typeface="Calibri"/>
              </a:rPr>
              <a:t>List of </a:t>
            </a:r>
            <a:r>
              <a:rPr lang="fr-FR" sz="2800" b="1" err="1">
                <a:latin typeface="+mj-lt"/>
                <a:cs typeface="Calibri"/>
              </a:rPr>
              <a:t>materials</a:t>
            </a:r>
            <a:r>
              <a:rPr lang="fr-FR" sz="2800" b="1">
                <a:latin typeface="+mj-lt"/>
                <a:cs typeface="Calibri"/>
              </a:rPr>
              <a:t> to </a:t>
            </a:r>
            <a:r>
              <a:rPr lang="fr-FR" sz="2800" b="1" err="1">
                <a:latin typeface="+mj-lt"/>
                <a:cs typeface="Calibri"/>
              </a:rPr>
              <a:t>build</a:t>
            </a:r>
            <a:r>
              <a:rPr lang="fr-FR" sz="2800" b="1">
                <a:latin typeface="+mj-lt"/>
                <a:cs typeface="Calibri"/>
              </a:rPr>
              <a:t> the </a:t>
            </a:r>
            <a:r>
              <a:rPr lang="fr-FR" sz="2800" b="1" err="1">
                <a:latin typeface="+mj-lt"/>
                <a:cs typeface="Calibri"/>
              </a:rPr>
              <a:t>scale</a:t>
            </a:r>
            <a:r>
              <a:rPr lang="fr-FR" sz="2800" b="1">
                <a:latin typeface="+mj-lt"/>
                <a:cs typeface="Calibri"/>
              </a:rPr>
              <a:t> :</a:t>
            </a:r>
          </a:p>
          <a:p>
            <a:pPr algn="ctr"/>
            <a:endParaRPr lang="fr-FR" sz="2800">
              <a:latin typeface="+mj-lt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fr-FR" sz="2000">
                <a:latin typeface="+mj-lt"/>
              </a:rPr>
              <a:t>Solid </a:t>
            </a:r>
            <a:r>
              <a:rPr lang="fr-FR" sz="2000" err="1">
                <a:latin typeface="+mj-lt"/>
              </a:rPr>
              <a:t>wooden</a:t>
            </a:r>
            <a:r>
              <a:rPr lang="fr-FR" sz="2000">
                <a:latin typeface="+mj-lt"/>
              </a:rPr>
              <a:t> </a:t>
            </a:r>
            <a:r>
              <a:rPr lang="fr-FR" sz="2000" err="1">
                <a:latin typeface="+mj-lt"/>
              </a:rPr>
              <a:t>plank</a:t>
            </a:r>
            <a:r>
              <a:rPr lang="fr-FR" sz="2000">
                <a:latin typeface="+mj-lt"/>
              </a:rPr>
              <a:t> (33cm x 33cm)</a:t>
            </a:r>
          </a:p>
          <a:p>
            <a:pPr marL="342900" indent="-342900">
              <a:buFontTx/>
              <a:buChar char="-"/>
            </a:pPr>
            <a:endParaRPr lang="fr-FR" sz="200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fr-FR" sz="2000">
                <a:latin typeface="+mj-lt"/>
                <a:cs typeface="Calibri"/>
              </a:rPr>
              <a:t>4 </a:t>
            </a:r>
            <a:r>
              <a:rPr lang="fr-FR" sz="2000" err="1">
                <a:latin typeface="+mj-lt"/>
                <a:cs typeface="Calibri"/>
              </a:rPr>
              <a:t>load</a:t>
            </a:r>
            <a:r>
              <a:rPr lang="fr-FR" sz="2000">
                <a:latin typeface="+mj-lt"/>
                <a:cs typeface="Calibri"/>
              </a:rPr>
              <a:t> </a:t>
            </a:r>
            <a:r>
              <a:rPr lang="fr-FR" sz="2000" err="1">
                <a:latin typeface="+mj-lt"/>
                <a:cs typeface="Calibri"/>
              </a:rPr>
              <a:t>cells</a:t>
            </a:r>
            <a:r>
              <a:rPr lang="fr-FR" sz="2000">
                <a:latin typeface="+mj-lt"/>
                <a:cs typeface="Calibri"/>
              </a:rPr>
              <a:t> of 50kg</a:t>
            </a:r>
          </a:p>
          <a:p>
            <a:endParaRPr lang="fr-FR" sz="2000">
              <a:latin typeface="+mj-lt"/>
              <a:cs typeface="Calibri"/>
            </a:endParaRPr>
          </a:p>
          <a:p>
            <a:r>
              <a:rPr lang="fr-FR" sz="2000">
                <a:latin typeface="+mj-lt"/>
                <a:cs typeface="Calibri"/>
              </a:rPr>
              <a:t>-     Tape</a:t>
            </a:r>
          </a:p>
          <a:p>
            <a:endParaRPr lang="fr-FR" sz="2400">
              <a:latin typeface="+mj-lt"/>
              <a:cs typeface="Calibri"/>
            </a:endParaRPr>
          </a:p>
          <a:p>
            <a:r>
              <a:rPr lang="fr-FR" sz="2000">
                <a:latin typeface="+mj-lt"/>
                <a:cs typeface="Calibri"/>
              </a:rPr>
              <a:t>-     </a:t>
            </a:r>
            <a:r>
              <a:rPr lang="fr-FR" sz="2000" err="1">
                <a:latin typeface="+mj-lt"/>
                <a:cs typeface="Calibri"/>
              </a:rPr>
              <a:t>Special</a:t>
            </a:r>
            <a:r>
              <a:rPr lang="fr-FR" sz="2000">
                <a:latin typeface="+mj-lt"/>
                <a:cs typeface="Calibri"/>
              </a:rPr>
              <a:t> </a:t>
            </a:r>
            <a:r>
              <a:rPr lang="fr-FR" sz="2000" err="1">
                <a:latin typeface="+mj-lt"/>
                <a:cs typeface="Calibri"/>
              </a:rPr>
              <a:t>resistant</a:t>
            </a:r>
            <a:r>
              <a:rPr lang="fr-FR" sz="2000">
                <a:latin typeface="+mj-lt"/>
                <a:cs typeface="Calibri"/>
              </a:rPr>
              <a:t> glue</a:t>
            </a:r>
          </a:p>
          <a:p>
            <a:endParaRPr lang="fr-FR" sz="2400">
              <a:latin typeface="+mj-lt"/>
              <a:cs typeface="Calibri"/>
            </a:endParaRPr>
          </a:p>
          <a:p>
            <a:r>
              <a:rPr lang="fr-FR" sz="2000">
                <a:latin typeface="+mj-lt"/>
                <a:cs typeface="Calibri"/>
              </a:rPr>
              <a:t>-     Solder </a:t>
            </a:r>
            <a:r>
              <a:rPr lang="fr-FR" sz="2000" err="1">
                <a:latin typeface="+mj-lt"/>
                <a:cs typeface="Calibri"/>
              </a:rPr>
              <a:t>iron</a:t>
            </a:r>
            <a:endParaRPr lang="fr-FR" sz="2000">
              <a:latin typeface="+mj-lt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0FD1A-C2E3-854E-BAD6-8779B373647A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7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2F0A3-884C-4952-AB4D-56BE77D5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73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1 : Building the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scale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0A172C4C-64B8-4EDF-9D20-D17B2A083874}"/>
              </a:ext>
            </a:extLst>
          </p:cNvPr>
          <p:cNvSpPr txBox="1"/>
          <p:nvPr/>
        </p:nvSpPr>
        <p:spPr>
          <a:xfrm>
            <a:off x="468279" y="2084437"/>
            <a:ext cx="1393818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err="1"/>
              <a:t>Make</a:t>
            </a:r>
            <a:r>
              <a:rPr lang="fr-FR" sz="2800"/>
              <a:t> </a:t>
            </a:r>
            <a:r>
              <a:rPr lang="fr-FR" sz="2800" err="1"/>
              <a:t>hole</a:t>
            </a:r>
            <a:r>
              <a:rPr lang="fr-FR" sz="2800"/>
              <a:t> in all four corners of the </a:t>
            </a:r>
            <a:r>
              <a:rPr lang="fr-FR" sz="2800" err="1"/>
              <a:t>scale</a:t>
            </a:r>
            <a:r>
              <a:rPr lang="fr-FR" sz="2800"/>
              <a:t> and </a:t>
            </a:r>
            <a:r>
              <a:rPr lang="fr-FR" sz="2800" err="1"/>
              <a:t>fix</a:t>
            </a:r>
            <a:r>
              <a:rPr lang="fr-FR" sz="2800"/>
              <a:t> </a:t>
            </a:r>
            <a:r>
              <a:rPr lang="fr-FR" sz="2800" err="1"/>
              <a:t>it</a:t>
            </a:r>
            <a:r>
              <a:rPr lang="fr-FR" sz="2800"/>
              <a:t>  </a:t>
            </a:r>
            <a:r>
              <a:rPr lang="fr-FR" sz="2800" err="1"/>
              <a:t>with</a:t>
            </a:r>
            <a:r>
              <a:rPr lang="fr-FR" sz="2800"/>
              <a:t> </a:t>
            </a:r>
            <a:r>
              <a:rPr lang="fr-FR" sz="2800" err="1"/>
              <a:t>special</a:t>
            </a:r>
            <a:r>
              <a:rPr lang="fr-FR" sz="2800"/>
              <a:t> </a:t>
            </a:r>
            <a:r>
              <a:rPr lang="fr-FR" sz="2800" err="1"/>
              <a:t>resistant</a:t>
            </a:r>
            <a:r>
              <a:rPr lang="fr-FR" sz="2800"/>
              <a:t> glue </a:t>
            </a:r>
            <a:endParaRPr lang="fr-FR"/>
          </a:p>
        </p:txBody>
      </p:sp>
      <p:pic>
        <p:nvPicPr>
          <p:cNvPr id="3" name="Image 5" descr="Une image contenant intérieur, table, boîte, en bois&#10;&#10;Description générée automatiquement">
            <a:extLst>
              <a:ext uri="{FF2B5EF4-FFF2-40B4-BE49-F238E27FC236}">
                <a16:creationId xmlns:a16="http://schemas.microsoft.com/office/drawing/2014/main" id="{49774A57-377F-4ACD-B37A-228C39E15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27" r="380" b="7102"/>
          <a:stretch/>
        </p:blipFill>
        <p:spPr>
          <a:xfrm>
            <a:off x="2572991" y="2960237"/>
            <a:ext cx="2732771" cy="2580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E52214-F567-F34A-9849-9AE7665A760D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86F1B3-E8FD-3647-9E08-883FA6AA5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5" r="5555"/>
          <a:stretch/>
        </p:blipFill>
        <p:spPr bwMode="auto">
          <a:xfrm>
            <a:off x="7232104" y="2962786"/>
            <a:ext cx="3311633" cy="25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1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F4AEB39A-CEC8-430C-B120-E208A47F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69" y="1717090"/>
            <a:ext cx="5260224" cy="41763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D327E7-E070-6140-8E7A-21B8CA1B582E}"/>
              </a:ext>
            </a:extLst>
          </p:cNvPr>
          <p:cNvSpPr/>
          <p:nvPr/>
        </p:nvSpPr>
        <p:spPr>
          <a:xfrm>
            <a:off x="0" y="6038491"/>
            <a:ext cx="12192000" cy="819509"/>
          </a:xfrm>
          <a:prstGeom prst="rect">
            <a:avLst/>
          </a:prstGeom>
          <a:solidFill>
            <a:srgbClr val="45C4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0DC1B78-4E1B-0049-87A3-969C33BBA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09" y="2084552"/>
            <a:ext cx="4542488" cy="302832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270139D-7F67-ED4D-ADFC-F062225A2941}"/>
              </a:ext>
            </a:extLst>
          </p:cNvPr>
          <p:cNvSpPr txBox="1"/>
          <p:nvPr/>
        </p:nvSpPr>
        <p:spPr>
          <a:xfrm>
            <a:off x="2260191" y="1486258"/>
            <a:ext cx="270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Wheatstone Bridge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5E72E8A-981A-324A-811A-66191AFE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7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err="1">
                <a:solidFill>
                  <a:srgbClr val="45C4AF"/>
                </a:solidFill>
                <a:cs typeface="Calibri Light"/>
              </a:rPr>
              <a:t>Step</a:t>
            </a:r>
            <a:r>
              <a:rPr lang="fr-FR" b="1">
                <a:solidFill>
                  <a:srgbClr val="45C4AF"/>
                </a:solidFill>
                <a:cs typeface="Calibri Light"/>
              </a:rPr>
              <a:t> 1 : Building the </a:t>
            </a:r>
            <a:r>
              <a:rPr lang="fr-FR" b="1" err="1">
                <a:solidFill>
                  <a:srgbClr val="45C4AF"/>
                </a:solidFill>
                <a:cs typeface="Calibri Light"/>
              </a:rPr>
              <a:t>scale</a:t>
            </a:r>
            <a:endParaRPr lang="fr-FR" b="1">
              <a:solidFill>
                <a:srgbClr val="45C4AF"/>
              </a:solidFill>
              <a:cs typeface="Calibri Ligh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7549CE-89C0-E34E-BAB7-E3682921279C}"/>
              </a:ext>
            </a:extLst>
          </p:cNvPr>
          <p:cNvSpPr txBox="1"/>
          <p:nvPr/>
        </p:nvSpPr>
        <p:spPr>
          <a:xfrm>
            <a:off x="5433934" y="5068099"/>
            <a:ext cx="1324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VCC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6DE76F-0FE7-8A46-87CA-0AA924BC14B5}"/>
              </a:ext>
            </a:extLst>
          </p:cNvPr>
          <p:cNvSpPr txBox="1"/>
          <p:nvPr/>
        </p:nvSpPr>
        <p:spPr>
          <a:xfrm>
            <a:off x="822317" y="5069521"/>
            <a:ext cx="1324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Signal +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8CAE08-5BD4-CF42-AA9F-81154F685F09}"/>
              </a:ext>
            </a:extLst>
          </p:cNvPr>
          <p:cNvSpPr txBox="1"/>
          <p:nvPr/>
        </p:nvSpPr>
        <p:spPr>
          <a:xfrm>
            <a:off x="298130" y="2135713"/>
            <a:ext cx="1324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GROUND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F134B2-9F2C-574D-9B9F-03E898C771B8}"/>
              </a:ext>
            </a:extLst>
          </p:cNvPr>
          <p:cNvSpPr txBox="1"/>
          <p:nvPr/>
        </p:nvSpPr>
        <p:spPr>
          <a:xfrm>
            <a:off x="5919567" y="1976757"/>
            <a:ext cx="1324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Signal -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DAD478-8E97-5247-B082-DFD759CA768C}"/>
              </a:ext>
            </a:extLst>
          </p:cNvPr>
          <p:cNvSpPr txBox="1"/>
          <p:nvPr/>
        </p:nvSpPr>
        <p:spPr>
          <a:xfrm>
            <a:off x="7568119" y="1050079"/>
            <a:ext cx="284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err="1"/>
              <a:t>Load</a:t>
            </a:r>
            <a:r>
              <a:rPr lang="fr-FR" sz="2400" b="1"/>
              <a:t> </a:t>
            </a:r>
            <a:r>
              <a:rPr lang="fr-FR" sz="2400" b="1" err="1"/>
              <a:t>cells</a:t>
            </a:r>
            <a:r>
              <a:rPr lang="fr-FR" sz="2400" b="1"/>
              <a:t> </a:t>
            </a:r>
            <a:r>
              <a:rPr lang="fr-FR" sz="2400" b="1" err="1"/>
              <a:t>schematic</a:t>
            </a:r>
            <a:r>
              <a:rPr lang="fr-FR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519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1166</Words>
  <Application>Microsoft Macintosh PowerPoint</Application>
  <PresentationFormat>Grand écran</PresentationFormat>
  <Paragraphs>137</Paragraphs>
  <Slides>24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Description of Scale+</vt:lpstr>
      <vt:lpstr>Main components</vt:lpstr>
      <vt:lpstr>What is a Load Cells</vt:lpstr>
      <vt:lpstr>What is a HX711 </vt:lpstr>
      <vt:lpstr>Présentation PowerPoint</vt:lpstr>
      <vt:lpstr>Step 1 : Building the scale</vt:lpstr>
      <vt:lpstr>Step 1 : Building the scale</vt:lpstr>
      <vt:lpstr>Step 1 : Building the scale</vt:lpstr>
      <vt:lpstr>Step 1 :Building the scale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Coding part</vt:lpstr>
      <vt:lpstr>Coding part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Pauline TRUONG</cp:lastModifiedBy>
  <cp:revision>2</cp:revision>
  <dcterms:created xsi:type="dcterms:W3CDTF">2021-01-10T12:40:37Z</dcterms:created>
  <dcterms:modified xsi:type="dcterms:W3CDTF">2021-01-12T23:22:01Z</dcterms:modified>
</cp:coreProperties>
</file>