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0"/>
  </p:notesMasterIdLst>
  <p:sldIdLst>
    <p:sldId id="322" r:id="rId2"/>
    <p:sldId id="323" r:id="rId3"/>
    <p:sldId id="331" r:id="rId4"/>
    <p:sldId id="341" r:id="rId5"/>
    <p:sldId id="324" r:id="rId6"/>
    <p:sldId id="332" r:id="rId7"/>
    <p:sldId id="257" r:id="rId8"/>
    <p:sldId id="333" r:id="rId9"/>
    <p:sldId id="296" r:id="rId10"/>
    <p:sldId id="307" r:id="rId11"/>
    <p:sldId id="260" r:id="rId12"/>
    <p:sldId id="337" r:id="rId13"/>
    <p:sldId id="338" r:id="rId14"/>
    <p:sldId id="297" r:id="rId15"/>
    <p:sldId id="262" r:id="rId16"/>
    <p:sldId id="280" r:id="rId17"/>
    <p:sldId id="298" r:id="rId18"/>
    <p:sldId id="265" r:id="rId19"/>
    <p:sldId id="299" r:id="rId20"/>
    <p:sldId id="288" r:id="rId21"/>
    <p:sldId id="300" r:id="rId22"/>
    <p:sldId id="270" r:id="rId23"/>
    <p:sldId id="301" r:id="rId24"/>
    <p:sldId id="339" r:id="rId25"/>
    <p:sldId id="272" r:id="rId26"/>
    <p:sldId id="302" r:id="rId27"/>
    <p:sldId id="340" r:id="rId28"/>
    <p:sldId id="274" r:id="rId29"/>
    <p:sldId id="294" r:id="rId30"/>
    <p:sldId id="303" r:id="rId31"/>
    <p:sldId id="276" r:id="rId32"/>
    <p:sldId id="304" r:id="rId33"/>
    <p:sldId id="295" r:id="rId34"/>
    <p:sldId id="330" r:id="rId35"/>
    <p:sldId id="278" r:id="rId36"/>
    <p:sldId id="279" r:id="rId37"/>
    <p:sldId id="285" r:id="rId38"/>
    <p:sldId id="284" r:id="rId39"/>
    <p:sldId id="313" r:id="rId40"/>
    <p:sldId id="314" r:id="rId41"/>
    <p:sldId id="315" r:id="rId42"/>
    <p:sldId id="316" r:id="rId43"/>
    <p:sldId id="317" r:id="rId44"/>
    <p:sldId id="318" r:id="rId45"/>
    <p:sldId id="319" r:id="rId46"/>
    <p:sldId id="320" r:id="rId47"/>
    <p:sldId id="321" r:id="rId48"/>
    <p:sldId id="335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slan AMIRAT" initials="AA" lastIdx="8" clrIdx="0">
    <p:extLst>
      <p:ext uri="{19B8F6BF-5375-455C-9EA6-DF929625EA0E}">
        <p15:presenceInfo xmlns:p15="http://schemas.microsoft.com/office/powerpoint/2012/main" userId="a0e602adceedd21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4905" autoAdjust="0"/>
  </p:normalViewPr>
  <p:slideViewPr>
    <p:cSldViewPr snapToGrid="0">
      <p:cViewPr varScale="1">
        <p:scale>
          <a:sx n="64" d="100"/>
          <a:sy n="64" d="100"/>
        </p:scale>
        <p:origin x="14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20T19:11:25.672" idx="8">
    <p:pos x="10" y="10"/>
    <p:text>vf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20T19:07:37.171" idx="4">
    <p:pos x="146" y="146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A4FBE-B708-4BD2-96DC-FE8FAF9965CA}" type="datetimeFigureOut">
              <a:rPr lang="fr-FR" smtClean="0"/>
              <a:t>21/02/2021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BB409-90B8-4D0B-9BDA-6642D440DE7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9085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BB409-90B8-4D0B-9BDA-6642D440DE7D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6904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BB409-90B8-4D0B-9BDA-6642D440DE7D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113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BB409-90B8-4D0B-9BDA-6642D440DE7D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0890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BB409-90B8-4D0B-9BDA-6642D440DE7D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1321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BB409-90B8-4D0B-9BDA-6642D440DE7D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6880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BB409-90B8-4D0B-9BDA-6642D440DE7D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1592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BB409-90B8-4D0B-9BDA-6642D440DE7D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8562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BB409-90B8-4D0B-9BDA-6642D440DE7D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0858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L'étape suivante consiste à l'organisation de la base de données afin de la traiter par la suite.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BB409-90B8-4D0B-9BDA-6642D440DE7D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14219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BB409-90B8-4D0B-9BDA-6642D440DE7D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14583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 permettre une application en temps réel, une segmentation était nécessaire.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BB409-90B8-4D0B-9BDA-6642D440DE7D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1821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BB409-90B8-4D0B-9BDA-6642D440DE7D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01417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BB409-90B8-4D0B-9BDA-6642D440DE7D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71794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L’étape suivante consiste à l'extraction des caractéristiques.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BB409-90B8-4D0B-9BDA-6642D440DE7D}" type="slidenum">
              <a:rPr lang="fr-FR" smtClean="0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1582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BB409-90B8-4D0B-9BDA-6642D440DE7D}" type="slidenum">
              <a:rPr lang="fr-FR" smtClean="0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90654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BB409-90B8-4D0B-9BDA-6642D440DE7D}" type="slidenum">
              <a:rPr lang="fr-FR" smtClean="0"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34715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BB409-90B8-4D0B-9BDA-6642D440DE7D}" type="slidenum">
              <a:rPr lang="fr-FR" smtClean="0"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95123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cette façon nous avons sélectionné les caractéristiques regroupées dans le schéma ci-contre.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BB409-90B8-4D0B-9BDA-6642D440DE7D}" type="slidenum">
              <a:rPr lang="fr-FR" smtClean="0"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33296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 une évaluation finale des caractéristiques sélectionnées, nous avons procédé par la suite à l’entrainement et au test du classifieur. Le classifieur que nous avons choisi est les SVM.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BB409-90B8-4D0B-9BDA-6642D440DE7D}" type="slidenum">
              <a:rPr lang="fr-FR" smtClean="0"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55912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classifieur consistent à déterminer l’hyperplan permettant de séparer, au mieux, deux classes tout en garantissant la marge la plus grande entre ces dernières.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BB409-90B8-4D0B-9BDA-6642D440DE7D}" type="slidenum">
              <a:rPr lang="fr-FR" smtClean="0"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54954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BB409-90B8-4D0B-9BDA-6642D440DE7D}" type="slidenum">
              <a:rPr lang="fr-FR" smtClean="0"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06882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BB409-90B8-4D0B-9BDA-6642D440DE7D}" type="slidenum">
              <a:rPr lang="fr-FR" smtClean="0"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1270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BB409-90B8-4D0B-9BDA-6642D440DE7D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53890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BB409-90B8-4D0B-9BDA-6642D440DE7D}" type="slidenum">
              <a:rPr lang="fr-FR" smtClean="0"/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89105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BB409-90B8-4D0B-9BDA-6642D440DE7D}" type="slidenum">
              <a:rPr lang="fr-FR" smtClean="0"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07121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BB409-90B8-4D0B-9BDA-6642D440DE7D}" type="slidenum">
              <a:rPr lang="fr-FR" smtClean="0"/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09649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BB409-90B8-4D0B-9BDA-6642D440DE7D}" type="slidenum">
              <a:rPr lang="fr-FR" smtClean="0"/>
              <a:t>33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13472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BB409-90B8-4D0B-9BDA-6642D440DE7D}" type="slidenum">
              <a:rPr lang="fr-FR" smtClean="0"/>
              <a:t>34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98851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BB409-90B8-4D0B-9BDA-6642D440DE7D}" type="slidenum">
              <a:rPr lang="fr-FR" smtClean="0"/>
              <a:t>35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1276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BB409-90B8-4D0B-9BDA-6642D440DE7D}" type="slidenum">
              <a:rPr lang="fr-FR" smtClean="0"/>
              <a:t>36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18963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BB409-90B8-4D0B-9BDA-6642D440DE7D}" type="slidenum">
              <a:rPr lang="fr-FR" smtClean="0"/>
              <a:t>37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97553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BB409-90B8-4D0B-9BDA-6642D440DE7D}" type="slidenum">
              <a:rPr lang="fr-FR" smtClean="0"/>
              <a:t>38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25156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BB409-90B8-4D0B-9BDA-6642D440DE7D}" type="slidenum">
              <a:rPr lang="fr-FR" smtClean="0"/>
              <a:t>39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5238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8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BB409-90B8-4D0B-9BDA-6642D440DE7D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41151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BB409-90B8-4D0B-9BDA-6642D440DE7D}" type="slidenum">
              <a:rPr lang="fr-FR" smtClean="0"/>
              <a:t>40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58785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BB409-90B8-4D0B-9BDA-6642D440DE7D}" type="slidenum">
              <a:rPr lang="fr-FR" smtClean="0"/>
              <a:t>41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12225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BB409-90B8-4D0B-9BDA-6642D440DE7D}" type="slidenum">
              <a:rPr lang="fr-FR" smtClean="0"/>
              <a:t>42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22690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BB409-90B8-4D0B-9BDA-6642D440DE7D}" type="slidenum">
              <a:rPr lang="fr-FR" smtClean="0"/>
              <a:t>43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63160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BB409-90B8-4D0B-9BDA-6642D440DE7D}" type="slidenum">
              <a:rPr lang="fr-FR" smtClean="0"/>
              <a:t>44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52794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BB409-90B8-4D0B-9BDA-6642D440DE7D}" type="slidenum">
              <a:rPr lang="fr-FR" smtClean="0"/>
              <a:t>45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40191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BB409-90B8-4D0B-9BDA-6642D440DE7D}" type="slidenum">
              <a:rPr lang="fr-FR" smtClean="0"/>
              <a:t>46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889398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BB409-90B8-4D0B-9BDA-6642D440DE7D}" type="slidenum">
              <a:rPr lang="fr-FR" smtClean="0"/>
              <a:t>47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01094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BB409-90B8-4D0B-9BDA-6642D440DE7D}" type="slidenum">
              <a:rPr lang="fr-FR" smtClean="0"/>
              <a:t>48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0439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BB409-90B8-4D0B-9BDA-6642D440DE7D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727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BB409-90B8-4D0B-9BDA-6642D440DE7D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7209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BB409-90B8-4D0B-9BDA-6642D440DE7D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465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BB409-90B8-4D0B-9BDA-6642D440DE7D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6462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BB409-90B8-4D0B-9BDA-6642D440DE7D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766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C4EAA6C1-4BA8-4DEA-83F4-54C737026CC0}" type="datetime1">
              <a:rPr lang="fr-FR" smtClean="0"/>
              <a:t>21/02/2021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8298A293-700F-46EA-90E1-769426925D9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4115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99FD-7DAB-41C2-BB9E-74AB437BF8A3}" type="datetime1">
              <a:rPr lang="fr-FR" smtClean="0"/>
              <a:t>21/02/2021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293-700F-46EA-90E1-769426925D9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396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3D40-7BC4-49AD-8B50-4F8F4CE3A795}" type="datetime1">
              <a:rPr lang="fr-FR" smtClean="0"/>
              <a:t>21/02/2021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293-700F-46EA-90E1-769426925D9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4479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298A-AF11-4122-840B-E6859D92FD44}" type="datetime1">
              <a:rPr lang="fr-FR" smtClean="0"/>
              <a:t>21/02/2021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293-700F-46EA-90E1-769426925D93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1424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E8D2-53A3-46CB-A23F-2B163C752193}" type="datetime1">
              <a:rPr lang="fr-FR" smtClean="0"/>
              <a:t>21/02/2021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293-700F-46EA-90E1-769426925D9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0669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30DC-D103-4803-9CC6-EC346C3F4508}" type="datetime1">
              <a:rPr lang="fr-FR" smtClean="0"/>
              <a:t>21/02/2021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293-700F-46EA-90E1-769426925D9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2714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DEE4-58F8-4E56-AC32-CC1F1465BA33}" type="datetime1">
              <a:rPr lang="fr-FR" smtClean="0"/>
              <a:t>21/02/2021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293-700F-46EA-90E1-769426925D9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9499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C8F8-D96B-4D59-934F-DE5C4229EEF4}" type="datetime1">
              <a:rPr lang="fr-FR" smtClean="0"/>
              <a:t>21/02/2021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293-700F-46EA-90E1-769426925D9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8524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F38A-79FD-45F0-8961-92D713CEBB59}" type="datetime1">
              <a:rPr lang="fr-FR" smtClean="0"/>
              <a:t>21/02/2021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293-700F-46EA-90E1-769426925D9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1271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D89D-0668-4E60-919F-7368FBD4AABB}" type="datetime1">
              <a:rPr lang="fr-FR" smtClean="0"/>
              <a:t>21/02/2021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293-700F-46EA-90E1-769426925D9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1794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B43B-A645-4E55-B218-88843A096CF8}" type="datetime1">
              <a:rPr lang="fr-FR" smtClean="0"/>
              <a:t>21/02/2021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293-700F-46EA-90E1-769426925D9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573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5FC0-F059-4BB7-BDCF-24E3C92AD49B}" type="datetime1">
              <a:rPr lang="fr-FR" smtClean="0"/>
              <a:t>21/02/2021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293-700F-46EA-90E1-769426925D9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6236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8F4A-DA43-4F6F-B692-FBF9582B79B6}" type="datetime1">
              <a:rPr lang="fr-FR" smtClean="0"/>
              <a:t>21/02/2021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293-700F-46EA-90E1-769426925D9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760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B664-BB8C-4CDC-BC72-5108829BF91D}" type="datetime1">
              <a:rPr lang="fr-FR" smtClean="0"/>
              <a:t>21/02/2021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293-700F-46EA-90E1-769426925D9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809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2D04-BD59-4B55-AE33-52F13391ECA8}" type="datetime1">
              <a:rPr lang="fr-FR" smtClean="0"/>
              <a:t>21/02/2021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293-700F-46EA-90E1-769426925D9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590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C3C6-B07C-4FF6-9F9F-CCF98769E9D0}" type="datetime1">
              <a:rPr lang="fr-FR" smtClean="0"/>
              <a:t>21/02/2021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293-700F-46EA-90E1-769426925D9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6286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0665-7569-48CE-83ED-593488F3FF0C}" type="datetime1">
              <a:rPr lang="fr-FR" smtClean="0"/>
              <a:t>21/02/2021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293-700F-46EA-90E1-769426925D9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221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D7770-BDB7-4D30-9DA0-EB3666EE6563}" type="datetime1">
              <a:rPr lang="fr-FR" smtClean="0"/>
              <a:t>21/02/2021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8A293-700F-46EA-90E1-769426925D9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74798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97FAF5-6F9A-47A4-8E81-40928A6392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3411" y="2354117"/>
            <a:ext cx="9005172" cy="1806515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Etude et analyse du mouvement du bras en vue de la réalisation d’un système de prothèse de bras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D9EA8E7C-AA7D-40F6-833B-33430411385F}"/>
              </a:ext>
            </a:extLst>
          </p:cNvPr>
          <p:cNvSpPr txBox="1">
            <a:spLocks/>
          </p:cNvSpPr>
          <p:nvPr/>
        </p:nvSpPr>
        <p:spPr>
          <a:xfrm>
            <a:off x="2168710" y="159999"/>
            <a:ext cx="7854575" cy="72828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14A9A75-14E9-4CD8-8B05-947440225197}"/>
              </a:ext>
            </a:extLst>
          </p:cNvPr>
          <p:cNvSpPr txBox="1"/>
          <p:nvPr/>
        </p:nvSpPr>
        <p:spPr>
          <a:xfrm>
            <a:off x="5470405" y="4846799"/>
            <a:ext cx="2562046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Présenté par : </a:t>
            </a:r>
          </a:p>
          <a:p>
            <a:r>
              <a:rPr lang="fr-FR" dirty="0">
                <a:solidFill>
                  <a:schemeClr val="bg1"/>
                </a:solidFill>
              </a:rPr>
              <a:t>Mme </a:t>
            </a:r>
            <a:r>
              <a:rPr lang="fr-FR" dirty="0" err="1">
                <a:solidFill>
                  <a:schemeClr val="bg1"/>
                </a:solidFill>
              </a:rPr>
              <a:t>Ryma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Baziz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  <a:p>
            <a:r>
              <a:rPr lang="fr-FR" dirty="0">
                <a:solidFill>
                  <a:schemeClr val="bg1"/>
                </a:solidFill>
              </a:rPr>
              <a:t>Mr AMIRAT Hamid Arslan</a:t>
            </a:r>
          </a:p>
        </p:txBody>
      </p:sp>
    </p:spTree>
    <p:extLst>
      <p:ext uri="{BB962C8B-B14F-4D97-AF65-F5344CB8AC3E}">
        <p14:creationId xmlns:p14="http://schemas.microsoft.com/office/powerpoint/2010/main" val="218612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456F99-C260-466C-A4C8-4FE61CEF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83127"/>
            <a:ext cx="9905998" cy="831273"/>
          </a:xfrm>
          <a:solidFill>
            <a:schemeClr val="tx1"/>
          </a:solidFill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  <a:t>Schéma bloc du circuit d’acquisition :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7577EA-EE23-4D0E-99B4-92CE6AD3A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990600"/>
            <a:ext cx="11811000" cy="558437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endParaRPr lang="fr-FR" sz="2800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A4CC0A1-65B1-4BDA-A2A5-3C69DAFA8911}"/>
              </a:ext>
            </a:extLst>
          </p:cNvPr>
          <p:cNvSpPr/>
          <p:nvPr/>
        </p:nvSpPr>
        <p:spPr>
          <a:xfrm>
            <a:off x="1484667" y="2417936"/>
            <a:ext cx="2700000" cy="90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Electrodes</a:t>
            </a:r>
            <a:r>
              <a:rPr lang="fr-FR" sz="2800" dirty="0"/>
              <a:t> 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99325D7-2A0D-46E8-8CDB-952D38D7AF9C}"/>
              </a:ext>
            </a:extLst>
          </p:cNvPr>
          <p:cNvSpPr/>
          <p:nvPr/>
        </p:nvSpPr>
        <p:spPr>
          <a:xfrm>
            <a:off x="4530494" y="2416731"/>
            <a:ext cx="2700000" cy="90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Préamplificateur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20367F1C-D2AD-4E25-9F5C-E5CC62AE9D4D}"/>
              </a:ext>
            </a:extLst>
          </p:cNvPr>
          <p:cNvSpPr/>
          <p:nvPr/>
        </p:nvSpPr>
        <p:spPr>
          <a:xfrm>
            <a:off x="3163235" y="3953620"/>
            <a:ext cx="2700000" cy="90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Détecteur d’enveloppe 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3B655D84-A55E-464E-B9EF-8EC97616970C}"/>
              </a:ext>
            </a:extLst>
          </p:cNvPr>
          <p:cNvSpPr/>
          <p:nvPr/>
        </p:nvSpPr>
        <p:spPr>
          <a:xfrm>
            <a:off x="7576321" y="2416731"/>
            <a:ext cx="2700000" cy="90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Redresseur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9CEAF005-8B45-4CEA-B773-4830AFF98BCC}"/>
              </a:ext>
            </a:extLst>
          </p:cNvPr>
          <p:cNvSpPr/>
          <p:nvPr/>
        </p:nvSpPr>
        <p:spPr>
          <a:xfrm>
            <a:off x="6238414" y="3927557"/>
            <a:ext cx="2700000" cy="90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Etage d’amplification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DA7C4000-B155-41FD-8986-8F60E83EAC1C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 flipV="1">
            <a:off x="4184667" y="2866731"/>
            <a:ext cx="345827" cy="120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9304EBB0-9B52-4230-944D-1783F4E57DA3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>
            <a:off x="7230494" y="2866731"/>
            <a:ext cx="345827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 : en angle 29">
            <a:extLst>
              <a:ext uri="{FF2B5EF4-FFF2-40B4-BE49-F238E27FC236}">
                <a16:creationId xmlns:a16="http://schemas.microsoft.com/office/drawing/2014/main" id="{275FDA9C-455C-4886-B09B-39E341721271}"/>
              </a:ext>
            </a:extLst>
          </p:cNvPr>
          <p:cNvCxnSpPr>
            <a:cxnSpLocks/>
            <a:stCxn id="10" idx="3"/>
          </p:cNvCxnSpPr>
          <p:nvPr/>
        </p:nvCxnSpPr>
        <p:spPr>
          <a:xfrm flipH="1">
            <a:off x="3180494" y="2866731"/>
            <a:ext cx="7095827" cy="1524796"/>
          </a:xfrm>
          <a:prstGeom prst="bentConnector5">
            <a:avLst>
              <a:gd name="adj1" fmla="val -3222"/>
              <a:gd name="adj2" fmla="val 50000"/>
              <a:gd name="adj3" fmla="val 103222"/>
            </a:avLst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3AFCCB41-8982-4B86-904D-67823CBC9531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5880494" y="4377557"/>
            <a:ext cx="357920" cy="1397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F0BBD5-BBA2-4A54-8941-815A40D74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293-700F-46EA-90E1-769426925D93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7358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9BE937-E38A-4717-9420-1C159E2F0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01993"/>
            <a:ext cx="9144000" cy="854014"/>
          </a:xfrm>
          <a:solidFill>
            <a:schemeClr val="tx1"/>
          </a:solidFill>
          <a:ln w="28575">
            <a:solidFill>
              <a:schemeClr val="bg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Classification du signal EMG</a:t>
            </a:r>
          </a:p>
        </p:txBody>
      </p:sp>
    </p:spTree>
    <p:extLst>
      <p:ext uri="{BB962C8B-B14F-4D97-AF65-F5344CB8AC3E}">
        <p14:creationId xmlns:p14="http://schemas.microsoft.com/office/powerpoint/2010/main" val="76831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22DB1D-0BAD-4C57-BD8D-BCBCA3130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9310"/>
            <a:ext cx="9905998" cy="655782"/>
          </a:xfrm>
          <a:solidFill>
            <a:schemeClr val="tx1"/>
          </a:solidFill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 u="sng" dirty="0">
                <a:solidFill>
                  <a:schemeClr val="bg1"/>
                </a:solidFill>
              </a:rPr>
              <a:t>Système de classification :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12C1DA-0A4E-4764-9690-B65C15618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293-700F-46EA-90E1-769426925D93}" type="slidenum">
              <a:rPr lang="fr-FR" smtClean="0"/>
              <a:t>12</a:t>
            </a:fld>
            <a:endParaRPr lang="fr-FR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57AF6F38-0202-427C-8BAF-67FAB191220B}"/>
              </a:ext>
            </a:extLst>
          </p:cNvPr>
          <p:cNvSpPr/>
          <p:nvPr/>
        </p:nvSpPr>
        <p:spPr>
          <a:xfrm>
            <a:off x="788734" y="3168072"/>
            <a:ext cx="1932348" cy="1052945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b="1" dirty="0">
                <a:solidFill>
                  <a:schemeClr val="bg1"/>
                </a:solidFill>
              </a:rPr>
              <a:t>Signal EMG 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E7E64232-C45F-41EF-8D85-CEEEABB5F5F6}"/>
              </a:ext>
            </a:extLst>
          </p:cNvPr>
          <p:cNvSpPr/>
          <p:nvPr/>
        </p:nvSpPr>
        <p:spPr>
          <a:xfrm>
            <a:off x="6450627" y="2115127"/>
            <a:ext cx="1925059" cy="1052945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b="1" dirty="0">
                <a:solidFill>
                  <a:schemeClr val="bg1"/>
                </a:solidFill>
              </a:rPr>
              <a:t>Mouvement de flexion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BFA98CC2-B1A4-4125-A6F2-F6EF03D56C5E}"/>
              </a:ext>
            </a:extLst>
          </p:cNvPr>
          <p:cNvSpPr/>
          <p:nvPr/>
        </p:nvSpPr>
        <p:spPr>
          <a:xfrm>
            <a:off x="6450627" y="4221017"/>
            <a:ext cx="1925059" cy="1052945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b="1" dirty="0">
                <a:solidFill>
                  <a:schemeClr val="bg1"/>
                </a:solidFill>
              </a:rPr>
              <a:t>Mouvement d’extension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87D45E9-171A-4271-83BE-BF0F3E311994}"/>
              </a:ext>
            </a:extLst>
          </p:cNvPr>
          <p:cNvSpPr/>
          <p:nvPr/>
        </p:nvSpPr>
        <p:spPr>
          <a:xfrm>
            <a:off x="3168072" y="2932544"/>
            <a:ext cx="2835565" cy="1524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b="1" dirty="0">
                <a:solidFill>
                  <a:schemeClr val="bg1"/>
                </a:solidFill>
              </a:rPr>
              <a:t>Système de classification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B8AEF338-D679-4D84-98A0-91C0237052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23651" y="2697016"/>
            <a:ext cx="2257425" cy="2228850"/>
          </a:xfrm>
          <a:prstGeom prst="rect">
            <a:avLst/>
          </a:prstGeom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D7F5783A-F3B5-40A9-9EA7-CE37750631FD}"/>
              </a:ext>
            </a:extLst>
          </p:cNvPr>
          <p:cNvCxnSpPr>
            <a:cxnSpLocks/>
            <a:stCxn id="5" idx="3"/>
            <a:endCxn id="8" idx="2"/>
          </p:cNvCxnSpPr>
          <p:nvPr/>
        </p:nvCxnSpPr>
        <p:spPr>
          <a:xfrm flipV="1">
            <a:off x="2721082" y="3694544"/>
            <a:ext cx="446990" cy="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 : en angle 13">
            <a:extLst>
              <a:ext uri="{FF2B5EF4-FFF2-40B4-BE49-F238E27FC236}">
                <a16:creationId xmlns:a16="http://schemas.microsoft.com/office/drawing/2014/main" id="{48F62433-881B-42E8-ADC3-53B45EBC778E}"/>
              </a:ext>
            </a:extLst>
          </p:cNvPr>
          <p:cNvCxnSpPr>
            <a:cxnSpLocks/>
            <a:stCxn id="8" idx="0"/>
            <a:endCxn id="6" idx="1"/>
          </p:cNvCxnSpPr>
          <p:nvPr/>
        </p:nvCxnSpPr>
        <p:spPr>
          <a:xfrm rot="5400000" flipH="1" flipV="1">
            <a:off x="5372769" y="1854686"/>
            <a:ext cx="290944" cy="1864772"/>
          </a:xfrm>
          <a:prstGeom prst="bentConnector2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 : en angle 16">
            <a:extLst>
              <a:ext uri="{FF2B5EF4-FFF2-40B4-BE49-F238E27FC236}">
                <a16:creationId xmlns:a16="http://schemas.microsoft.com/office/drawing/2014/main" id="{84B2CC3B-A77C-488E-A625-D9395269045E}"/>
              </a:ext>
            </a:extLst>
          </p:cNvPr>
          <p:cNvCxnSpPr>
            <a:cxnSpLocks/>
            <a:stCxn id="8" idx="4"/>
            <a:endCxn id="7" idx="1"/>
          </p:cNvCxnSpPr>
          <p:nvPr/>
        </p:nvCxnSpPr>
        <p:spPr>
          <a:xfrm rot="16200000" flipH="1">
            <a:off x="5372768" y="3669631"/>
            <a:ext cx="290946" cy="1864772"/>
          </a:xfrm>
          <a:prstGeom prst="bentConnector2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 : en angle 19">
            <a:extLst>
              <a:ext uri="{FF2B5EF4-FFF2-40B4-BE49-F238E27FC236}">
                <a16:creationId xmlns:a16="http://schemas.microsoft.com/office/drawing/2014/main" id="{10CB6ED0-7E53-40B3-81E3-100D0CAA68CD}"/>
              </a:ext>
            </a:extLst>
          </p:cNvPr>
          <p:cNvCxnSpPr>
            <a:cxnSpLocks/>
            <a:stCxn id="6" idx="0"/>
            <a:endCxn id="9" idx="0"/>
          </p:cNvCxnSpPr>
          <p:nvPr/>
        </p:nvCxnSpPr>
        <p:spPr>
          <a:xfrm rot="16200000" flipH="1">
            <a:off x="8541815" y="986468"/>
            <a:ext cx="581889" cy="2839207"/>
          </a:xfrm>
          <a:prstGeom prst="bentConnector3">
            <a:avLst>
              <a:gd name="adj1" fmla="val -39286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 : en angle 22">
            <a:extLst>
              <a:ext uri="{FF2B5EF4-FFF2-40B4-BE49-F238E27FC236}">
                <a16:creationId xmlns:a16="http://schemas.microsoft.com/office/drawing/2014/main" id="{406A5B49-396F-483C-864E-DD40167DA496}"/>
              </a:ext>
            </a:extLst>
          </p:cNvPr>
          <p:cNvCxnSpPr>
            <a:cxnSpLocks/>
            <a:stCxn id="7" idx="2"/>
            <a:endCxn id="9" idx="2"/>
          </p:cNvCxnSpPr>
          <p:nvPr/>
        </p:nvCxnSpPr>
        <p:spPr>
          <a:xfrm rot="5400000" flipH="1" flipV="1">
            <a:off x="8658712" y="3680310"/>
            <a:ext cx="348096" cy="2839207"/>
          </a:xfrm>
          <a:prstGeom prst="bentConnector3">
            <a:avLst>
              <a:gd name="adj1" fmla="val -65672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35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85066F-D981-4745-9EF3-01D2C8B71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10836"/>
            <a:ext cx="9905998" cy="766619"/>
          </a:xfrm>
          <a:solidFill>
            <a:schemeClr val="tx1"/>
          </a:solidFill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 u="sng" dirty="0">
                <a:solidFill>
                  <a:schemeClr val="bg1"/>
                </a:solidFill>
              </a:rPr>
              <a:t>Structure du Système de classification :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879687-E13D-4493-AB3A-5467F716A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007" y="1219200"/>
            <a:ext cx="11329987" cy="5029199"/>
          </a:xfrm>
          <a:noFill/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233F80-54C2-4BCA-8089-15C5D1348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293-700F-46EA-90E1-769426925D93}" type="slidenum">
              <a:rPr lang="fr-FR" smtClean="0"/>
              <a:t>13</a:t>
            </a:fld>
            <a:endParaRPr lang="fr-FR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296E46D8-7599-4076-A2E7-B6CBB4614177}"/>
              </a:ext>
            </a:extLst>
          </p:cNvPr>
          <p:cNvSpPr/>
          <p:nvPr/>
        </p:nvSpPr>
        <p:spPr>
          <a:xfrm>
            <a:off x="727679" y="3025915"/>
            <a:ext cx="2376000" cy="1224000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b="1" dirty="0">
                <a:solidFill>
                  <a:schemeClr val="bg1"/>
                </a:solidFill>
              </a:rPr>
              <a:t>Acquisition des données 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8EACF8A3-CB8D-4500-95DF-6D1A9743EE05}"/>
              </a:ext>
            </a:extLst>
          </p:cNvPr>
          <p:cNvSpPr/>
          <p:nvPr/>
        </p:nvSpPr>
        <p:spPr>
          <a:xfrm>
            <a:off x="3457418" y="3020289"/>
            <a:ext cx="2376000" cy="1224000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b="1" dirty="0">
                <a:solidFill>
                  <a:schemeClr val="bg1"/>
                </a:solidFill>
              </a:rPr>
              <a:t>Extraction des caractéristiques 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C7D5CAF9-35E9-4FAF-9BC3-5D349703D8E9}"/>
              </a:ext>
            </a:extLst>
          </p:cNvPr>
          <p:cNvSpPr/>
          <p:nvPr/>
        </p:nvSpPr>
        <p:spPr>
          <a:xfrm>
            <a:off x="6355405" y="3020289"/>
            <a:ext cx="2376000" cy="1224000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b="1" dirty="0">
                <a:solidFill>
                  <a:schemeClr val="bg1"/>
                </a:solidFill>
              </a:rPr>
              <a:t>Classifieur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86384A42-D48F-4432-A4E0-8D2058E781DD}"/>
              </a:ext>
            </a:extLst>
          </p:cNvPr>
          <p:cNvSpPr/>
          <p:nvPr/>
        </p:nvSpPr>
        <p:spPr>
          <a:xfrm>
            <a:off x="9088321" y="3020289"/>
            <a:ext cx="2376000" cy="1224000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b="1" dirty="0">
                <a:solidFill>
                  <a:schemeClr val="bg1"/>
                </a:solidFill>
              </a:rPr>
              <a:t>Classes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8D606876-C3B4-4786-A4EC-D495413347EE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103679" y="3637915"/>
            <a:ext cx="356916" cy="1847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F22EF405-C8F1-41E4-B11A-527913D693D4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5833418" y="3632289"/>
            <a:ext cx="521987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26259907-B74D-43B7-A694-FFB68B6DC465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8731405" y="3623051"/>
            <a:ext cx="356916" cy="92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51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456F99-C260-466C-A4C8-4FE61CEF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44" y="83127"/>
            <a:ext cx="10475913" cy="831273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  <a:t>Schéma bloc du système de classification :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7577EA-EE23-4D0E-99B4-92CE6AD3A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914400"/>
            <a:ext cx="11811000" cy="5683577"/>
          </a:xfrm>
          <a:noFill/>
          <a:ln w="28575">
            <a:noFill/>
          </a:ln>
        </p:spPr>
        <p:txBody>
          <a:bodyPr>
            <a:normAutofit/>
          </a:bodyPr>
          <a:lstStyle/>
          <a:p>
            <a:endParaRPr lang="fr-FR" sz="2800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A4CC0A1-65B1-4BDA-A2A5-3C69DAFA8911}"/>
              </a:ext>
            </a:extLst>
          </p:cNvPr>
          <p:cNvSpPr/>
          <p:nvPr/>
        </p:nvSpPr>
        <p:spPr>
          <a:xfrm>
            <a:off x="1031435" y="1113331"/>
            <a:ext cx="2700000" cy="1260000"/>
          </a:xfrm>
          <a:prstGeom prst="round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Base de données</a:t>
            </a:r>
            <a:r>
              <a:rPr lang="fr-FR" sz="2800" dirty="0"/>
              <a:t> 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99325D7-2A0D-46E8-8CDB-952D38D7AF9C}"/>
              </a:ext>
            </a:extLst>
          </p:cNvPr>
          <p:cNvSpPr/>
          <p:nvPr/>
        </p:nvSpPr>
        <p:spPr>
          <a:xfrm>
            <a:off x="4746000" y="1115673"/>
            <a:ext cx="2700000" cy="126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Organisation de la base de données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20367F1C-D2AD-4E25-9F5C-E5CC62AE9D4D}"/>
              </a:ext>
            </a:extLst>
          </p:cNvPr>
          <p:cNvSpPr/>
          <p:nvPr/>
        </p:nvSpPr>
        <p:spPr>
          <a:xfrm>
            <a:off x="574674" y="2846576"/>
            <a:ext cx="2700000" cy="126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Extraction des caractéristiques 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3B655D84-A55E-464E-B9EF-8EC97616970C}"/>
              </a:ext>
            </a:extLst>
          </p:cNvPr>
          <p:cNvSpPr/>
          <p:nvPr/>
        </p:nvSpPr>
        <p:spPr>
          <a:xfrm>
            <a:off x="8460566" y="1115673"/>
            <a:ext cx="2700000" cy="126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Segmentation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9CEAF005-8B45-4CEA-B773-4830AFF98BCC}"/>
              </a:ext>
            </a:extLst>
          </p:cNvPr>
          <p:cNvSpPr/>
          <p:nvPr/>
        </p:nvSpPr>
        <p:spPr>
          <a:xfrm>
            <a:off x="4746000" y="2846576"/>
            <a:ext cx="2700000" cy="126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Boxplot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D2EFF4F5-ACC4-45D4-ADC1-E574F762E673}"/>
              </a:ext>
            </a:extLst>
          </p:cNvPr>
          <p:cNvSpPr/>
          <p:nvPr/>
        </p:nvSpPr>
        <p:spPr>
          <a:xfrm>
            <a:off x="2448412" y="4771123"/>
            <a:ext cx="2700000" cy="126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Validation croisée 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DD08737E-0A37-4BDB-A7C9-8A3C12C358D9}"/>
              </a:ext>
            </a:extLst>
          </p:cNvPr>
          <p:cNvSpPr/>
          <p:nvPr/>
        </p:nvSpPr>
        <p:spPr>
          <a:xfrm>
            <a:off x="8917326" y="2848918"/>
            <a:ext cx="2700000" cy="126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Entraînement et test du classifieur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DA7C4000-B155-41FD-8986-8F60E83EAC1C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>
            <a:off x="3731435" y="1743331"/>
            <a:ext cx="1014565" cy="234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9304EBB0-9B52-4230-944D-1783F4E57DA3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>
            <a:off x="7446000" y="1745673"/>
            <a:ext cx="1014566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 : en angle 29">
            <a:extLst>
              <a:ext uri="{FF2B5EF4-FFF2-40B4-BE49-F238E27FC236}">
                <a16:creationId xmlns:a16="http://schemas.microsoft.com/office/drawing/2014/main" id="{275FDA9C-455C-4886-B09B-39E341721271}"/>
              </a:ext>
            </a:extLst>
          </p:cNvPr>
          <p:cNvCxnSpPr>
            <a:cxnSpLocks/>
            <a:stCxn id="10" idx="3"/>
            <a:endCxn id="9" idx="1"/>
          </p:cNvCxnSpPr>
          <p:nvPr/>
        </p:nvCxnSpPr>
        <p:spPr>
          <a:xfrm flipH="1">
            <a:off x="574674" y="1745673"/>
            <a:ext cx="10585892" cy="1730903"/>
          </a:xfrm>
          <a:prstGeom prst="bentConnector5">
            <a:avLst>
              <a:gd name="adj1" fmla="val -2159"/>
              <a:gd name="adj2" fmla="val 50000"/>
              <a:gd name="adj3" fmla="val 102159"/>
            </a:avLst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3AFCCB41-8982-4B86-904D-67823CBC9531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3274674" y="3476576"/>
            <a:ext cx="1471326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 : en angle 40">
            <a:extLst>
              <a:ext uri="{FF2B5EF4-FFF2-40B4-BE49-F238E27FC236}">
                <a16:creationId xmlns:a16="http://schemas.microsoft.com/office/drawing/2014/main" id="{0AB3DDD8-0977-4559-B56F-9860B6F999FC}"/>
              </a:ext>
            </a:extLst>
          </p:cNvPr>
          <p:cNvCxnSpPr>
            <a:cxnSpLocks/>
            <a:stCxn id="11" idx="3"/>
            <a:endCxn id="13" idx="1"/>
          </p:cNvCxnSpPr>
          <p:nvPr/>
        </p:nvCxnSpPr>
        <p:spPr>
          <a:xfrm>
            <a:off x="7446000" y="3476576"/>
            <a:ext cx="1471326" cy="2342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6F5A1C0B-546F-4838-8B15-C69FFC33578C}"/>
              </a:ext>
            </a:extLst>
          </p:cNvPr>
          <p:cNvSpPr/>
          <p:nvPr/>
        </p:nvSpPr>
        <p:spPr>
          <a:xfrm>
            <a:off x="6619738" y="4771123"/>
            <a:ext cx="2700000" cy="126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Equation de l’hyperplan</a:t>
            </a:r>
          </a:p>
        </p:txBody>
      </p:sp>
      <p:cxnSp>
        <p:nvCxnSpPr>
          <p:cNvPr id="53" name="Connecteur : en angle 52">
            <a:extLst>
              <a:ext uri="{FF2B5EF4-FFF2-40B4-BE49-F238E27FC236}">
                <a16:creationId xmlns:a16="http://schemas.microsoft.com/office/drawing/2014/main" id="{A4A1790D-BB80-4E50-824F-CDD70C59C1E7}"/>
              </a:ext>
            </a:extLst>
          </p:cNvPr>
          <p:cNvCxnSpPr>
            <a:cxnSpLocks/>
            <a:stCxn id="13" idx="3"/>
            <a:endCxn id="12" idx="1"/>
          </p:cNvCxnSpPr>
          <p:nvPr/>
        </p:nvCxnSpPr>
        <p:spPr>
          <a:xfrm flipH="1">
            <a:off x="2448412" y="3478918"/>
            <a:ext cx="9168914" cy="1922205"/>
          </a:xfrm>
          <a:prstGeom prst="bentConnector5">
            <a:avLst>
              <a:gd name="adj1" fmla="val -2493"/>
              <a:gd name="adj2" fmla="val 50000"/>
              <a:gd name="adj3" fmla="val 102493"/>
            </a:avLst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34130E79-B64D-4554-B46B-BF7B8860D98F}"/>
              </a:ext>
            </a:extLst>
          </p:cNvPr>
          <p:cNvCxnSpPr>
            <a:cxnSpLocks/>
            <a:stCxn id="12" idx="3"/>
            <a:endCxn id="22" idx="1"/>
          </p:cNvCxnSpPr>
          <p:nvPr/>
        </p:nvCxnSpPr>
        <p:spPr>
          <a:xfrm>
            <a:off x="5148412" y="5401123"/>
            <a:ext cx="1471326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F9D5FA1-5EC3-4175-8990-66079B057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293-700F-46EA-90E1-769426925D93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613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BC9621-4F50-4364-9DB8-7F2635F62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85"/>
            <a:ext cx="10515600" cy="681487"/>
          </a:xfrm>
          <a:solidFill>
            <a:schemeClr val="tx1"/>
          </a:solidFill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  <a:t>Base de données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304C8177-C10D-4FEF-9625-A08DD5353D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72860"/>
                <a:ext cx="10515600" cy="602255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20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Le protocole utilisé est le suivant : </a:t>
                </a:r>
              </a:p>
              <a:p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sz="2000" b="1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fr-FR" sz="2000" b="1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fr-FR" sz="2000" b="1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fr-FR" sz="2000" b="1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sz="20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fr-FR" sz="20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: Le bras du volontaire est en extension compète.</a:t>
                </a:r>
              </a:p>
              <a:p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2000" b="1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fr-FR" sz="2000" b="1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fr-FR" sz="2000" b="1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fr-FR" sz="2000" b="1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20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fr-FR" sz="20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: Le volontaire exécute une flexion complète.</a:t>
                </a:r>
              </a:p>
              <a:p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2000" b="1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fr-FR" sz="2000" b="1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fr-FR" sz="2000" b="1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fr-FR" sz="2000" b="1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fr-FR" sz="20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fr-FR" sz="20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: Le volontaire reste en flexion complète.</a:t>
                </a:r>
              </a:p>
              <a:p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2000" b="1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fr-FR" sz="2000" b="1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fr-FR" sz="2000" b="1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fr-FR" sz="2000" b="1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fr-FR" sz="20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fr-FR" sz="20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: Le volontaire exécute une extension compète.</a:t>
                </a:r>
              </a:p>
              <a:p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sz="2000" b="1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fr-FR" sz="2000" b="1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fr-FR" sz="2000" b="1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fr-FR" sz="2000" b="1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fr-FR" sz="20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fr-FR" sz="20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: Retour vers l’état initiale.</a:t>
                </a:r>
              </a:p>
              <a:p>
                <a:pPr marL="0" indent="0">
                  <a:buNone/>
                </a:pPr>
                <a:endParaRPr lang="fr-FR" sz="2000" dirty="0"/>
              </a:p>
              <a:p>
                <a:endParaRPr lang="fr-FR" sz="2000" dirty="0"/>
              </a:p>
              <a:p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304C8177-C10D-4FEF-9625-A08DD5353D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72860"/>
                <a:ext cx="10515600" cy="6022556"/>
              </a:xfrm>
              <a:blipFill>
                <a:blip r:embed="rId3"/>
                <a:stretch>
                  <a:fillRect l="-8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2446B3-1663-4C66-A472-327ED62A9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293-700F-46EA-90E1-769426925D93}" type="slidenum">
              <a:rPr lang="fr-FR" smtClean="0"/>
              <a:t>15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0A8B408-D4A2-44A9-B83D-E3F4150084D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613602" y="3684137"/>
            <a:ext cx="7047756" cy="281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4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D109B8-2321-4C05-9513-90962EB4B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59482"/>
            <a:ext cx="9905998" cy="774111"/>
          </a:xfrm>
          <a:solidFill>
            <a:schemeClr val="tx1"/>
          </a:solidFill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  <a:t>Base de données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27F32C-5A7D-4931-B0E9-03B43E268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14764"/>
            <a:ext cx="9905999" cy="4276437"/>
          </a:xfrm>
        </p:spPr>
        <p:txBody>
          <a:bodyPr/>
          <a:lstStyle/>
          <a:p>
            <a:r>
              <a:rPr lang="fr-FR" dirty="0">
                <a:solidFill>
                  <a:schemeClr val="bg1">
                    <a:lumMod val="95000"/>
                    <a:lumOff val="5000"/>
                  </a:schemeClr>
                </a:solidFill>
              </a:rPr>
              <a:t>Découpage de la base de données : </a:t>
            </a:r>
          </a:p>
          <a:p>
            <a:endParaRPr lang="fr-FR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F735F6DA-85B4-43EB-BE6D-562CADD77450}"/>
              </a:ext>
            </a:extLst>
          </p:cNvPr>
          <p:cNvSpPr/>
          <p:nvPr/>
        </p:nvSpPr>
        <p:spPr>
          <a:xfrm>
            <a:off x="2516038" y="4335919"/>
            <a:ext cx="2520000" cy="1332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Base de données de test</a:t>
            </a:r>
          </a:p>
          <a:p>
            <a:pPr algn="ctr"/>
            <a:r>
              <a:rPr lang="fr-FR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(40)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1BB609D-AFE3-466D-B29F-8F49B7BDDC90}"/>
              </a:ext>
            </a:extLst>
          </p:cNvPr>
          <p:cNvSpPr/>
          <p:nvPr/>
        </p:nvSpPr>
        <p:spPr>
          <a:xfrm>
            <a:off x="7226060" y="4335919"/>
            <a:ext cx="2520000" cy="1332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Base de données d’entrainement</a:t>
            </a:r>
          </a:p>
          <a:p>
            <a:pPr algn="ctr"/>
            <a:r>
              <a:rPr lang="fr-FR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(80)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7BBD668-9F02-42A0-B459-70BF5083EE97}"/>
              </a:ext>
            </a:extLst>
          </p:cNvPr>
          <p:cNvSpPr/>
          <p:nvPr/>
        </p:nvSpPr>
        <p:spPr>
          <a:xfrm>
            <a:off x="4869460" y="2288875"/>
            <a:ext cx="2520000" cy="1332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Base de données principale</a:t>
            </a:r>
          </a:p>
          <a:p>
            <a:pPr algn="ctr"/>
            <a:r>
              <a:rPr lang="fr-FR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(120)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F29831E8-9452-4B60-9811-1FB3FF815049}"/>
              </a:ext>
            </a:extLst>
          </p:cNvPr>
          <p:cNvCxnSpPr>
            <a:cxnSpLocks/>
            <a:stCxn id="8" idx="4"/>
            <a:endCxn id="6" idx="0"/>
          </p:cNvCxnSpPr>
          <p:nvPr/>
        </p:nvCxnSpPr>
        <p:spPr>
          <a:xfrm>
            <a:off x="6129460" y="3620875"/>
            <a:ext cx="2356600" cy="71504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39E36553-E7D1-4A30-8702-B3EF40BA7724}"/>
              </a:ext>
            </a:extLst>
          </p:cNvPr>
          <p:cNvCxnSpPr>
            <a:cxnSpLocks/>
            <a:stCxn id="8" idx="4"/>
            <a:endCxn id="4" idx="0"/>
          </p:cNvCxnSpPr>
          <p:nvPr/>
        </p:nvCxnSpPr>
        <p:spPr>
          <a:xfrm flipH="1">
            <a:off x="3776038" y="3620875"/>
            <a:ext cx="2353422" cy="71504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EDCD1E7-69FC-4770-96DC-0300EEF72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293-700F-46EA-90E1-769426925D93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19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456F99-C260-466C-A4C8-4FE61CEF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055" y="83127"/>
            <a:ext cx="10585891" cy="831273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  <a:t>Schéma bloc du système de classification :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7577EA-EE23-4D0E-99B4-92CE6AD3A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914400"/>
            <a:ext cx="11811000" cy="5683577"/>
          </a:xfrm>
          <a:noFill/>
          <a:ln w="28575">
            <a:noFill/>
          </a:ln>
        </p:spPr>
        <p:txBody>
          <a:bodyPr>
            <a:normAutofit/>
          </a:bodyPr>
          <a:lstStyle/>
          <a:p>
            <a:endParaRPr lang="fr-FR" sz="2800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A4CC0A1-65B1-4BDA-A2A5-3C69DAFA8911}"/>
              </a:ext>
            </a:extLst>
          </p:cNvPr>
          <p:cNvSpPr/>
          <p:nvPr/>
        </p:nvSpPr>
        <p:spPr>
          <a:xfrm>
            <a:off x="1031435" y="1113331"/>
            <a:ext cx="2700000" cy="126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Base de données</a:t>
            </a:r>
            <a:r>
              <a:rPr lang="fr-FR" sz="2800" dirty="0"/>
              <a:t> 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99325D7-2A0D-46E8-8CDB-952D38D7AF9C}"/>
              </a:ext>
            </a:extLst>
          </p:cNvPr>
          <p:cNvSpPr/>
          <p:nvPr/>
        </p:nvSpPr>
        <p:spPr>
          <a:xfrm>
            <a:off x="4746000" y="1115673"/>
            <a:ext cx="2700000" cy="1260000"/>
          </a:xfrm>
          <a:prstGeom prst="round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Organisation de la base de données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20367F1C-D2AD-4E25-9F5C-E5CC62AE9D4D}"/>
              </a:ext>
            </a:extLst>
          </p:cNvPr>
          <p:cNvSpPr/>
          <p:nvPr/>
        </p:nvSpPr>
        <p:spPr>
          <a:xfrm>
            <a:off x="574674" y="2846576"/>
            <a:ext cx="2700000" cy="126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Extraction des caractéristiques 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3B655D84-A55E-464E-B9EF-8EC97616970C}"/>
              </a:ext>
            </a:extLst>
          </p:cNvPr>
          <p:cNvSpPr/>
          <p:nvPr/>
        </p:nvSpPr>
        <p:spPr>
          <a:xfrm>
            <a:off x="8460566" y="1115673"/>
            <a:ext cx="2700000" cy="126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Segmentation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9CEAF005-8B45-4CEA-B773-4830AFF98BCC}"/>
              </a:ext>
            </a:extLst>
          </p:cNvPr>
          <p:cNvSpPr/>
          <p:nvPr/>
        </p:nvSpPr>
        <p:spPr>
          <a:xfrm>
            <a:off x="4746000" y="2846576"/>
            <a:ext cx="2700000" cy="126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Boxplot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D2EFF4F5-ACC4-45D4-ADC1-E574F762E673}"/>
              </a:ext>
            </a:extLst>
          </p:cNvPr>
          <p:cNvSpPr/>
          <p:nvPr/>
        </p:nvSpPr>
        <p:spPr>
          <a:xfrm>
            <a:off x="2448412" y="4771123"/>
            <a:ext cx="2700000" cy="126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Validation croisée 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DD08737E-0A37-4BDB-A7C9-8A3C12C358D9}"/>
              </a:ext>
            </a:extLst>
          </p:cNvPr>
          <p:cNvSpPr/>
          <p:nvPr/>
        </p:nvSpPr>
        <p:spPr>
          <a:xfrm>
            <a:off x="8917326" y="2848918"/>
            <a:ext cx="2700000" cy="126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Entraînement et test du classifieur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DA7C4000-B155-41FD-8986-8F60E83EAC1C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>
            <a:off x="3731435" y="1743331"/>
            <a:ext cx="1014565" cy="234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9304EBB0-9B52-4230-944D-1783F4E57DA3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>
            <a:off x="7446000" y="1745673"/>
            <a:ext cx="1014566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 : en angle 29">
            <a:extLst>
              <a:ext uri="{FF2B5EF4-FFF2-40B4-BE49-F238E27FC236}">
                <a16:creationId xmlns:a16="http://schemas.microsoft.com/office/drawing/2014/main" id="{275FDA9C-455C-4886-B09B-39E341721271}"/>
              </a:ext>
            </a:extLst>
          </p:cNvPr>
          <p:cNvCxnSpPr>
            <a:cxnSpLocks/>
            <a:stCxn id="10" idx="3"/>
            <a:endCxn id="9" idx="1"/>
          </p:cNvCxnSpPr>
          <p:nvPr/>
        </p:nvCxnSpPr>
        <p:spPr>
          <a:xfrm flipH="1">
            <a:off x="574674" y="1745673"/>
            <a:ext cx="10585892" cy="1730903"/>
          </a:xfrm>
          <a:prstGeom prst="bentConnector5">
            <a:avLst>
              <a:gd name="adj1" fmla="val -2159"/>
              <a:gd name="adj2" fmla="val 50000"/>
              <a:gd name="adj3" fmla="val 102159"/>
            </a:avLst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3AFCCB41-8982-4B86-904D-67823CBC9531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3274674" y="3476576"/>
            <a:ext cx="1471326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 : en angle 40">
            <a:extLst>
              <a:ext uri="{FF2B5EF4-FFF2-40B4-BE49-F238E27FC236}">
                <a16:creationId xmlns:a16="http://schemas.microsoft.com/office/drawing/2014/main" id="{0AB3DDD8-0977-4559-B56F-9860B6F999FC}"/>
              </a:ext>
            </a:extLst>
          </p:cNvPr>
          <p:cNvCxnSpPr>
            <a:cxnSpLocks/>
            <a:stCxn id="11" idx="3"/>
            <a:endCxn id="13" idx="1"/>
          </p:cNvCxnSpPr>
          <p:nvPr/>
        </p:nvCxnSpPr>
        <p:spPr>
          <a:xfrm>
            <a:off x="7446000" y="3476576"/>
            <a:ext cx="1471326" cy="2342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6F5A1C0B-546F-4838-8B15-C69FFC33578C}"/>
              </a:ext>
            </a:extLst>
          </p:cNvPr>
          <p:cNvSpPr/>
          <p:nvPr/>
        </p:nvSpPr>
        <p:spPr>
          <a:xfrm>
            <a:off x="6619738" y="4771123"/>
            <a:ext cx="2700000" cy="126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Equation de l’hyperplan</a:t>
            </a:r>
          </a:p>
        </p:txBody>
      </p:sp>
      <p:cxnSp>
        <p:nvCxnSpPr>
          <p:cNvPr id="53" name="Connecteur : en angle 52">
            <a:extLst>
              <a:ext uri="{FF2B5EF4-FFF2-40B4-BE49-F238E27FC236}">
                <a16:creationId xmlns:a16="http://schemas.microsoft.com/office/drawing/2014/main" id="{A4A1790D-BB80-4E50-824F-CDD70C59C1E7}"/>
              </a:ext>
            </a:extLst>
          </p:cNvPr>
          <p:cNvCxnSpPr>
            <a:cxnSpLocks/>
            <a:stCxn id="13" idx="3"/>
            <a:endCxn id="12" idx="1"/>
          </p:cNvCxnSpPr>
          <p:nvPr/>
        </p:nvCxnSpPr>
        <p:spPr>
          <a:xfrm flipH="1">
            <a:off x="2448412" y="3478918"/>
            <a:ext cx="9168914" cy="1922205"/>
          </a:xfrm>
          <a:prstGeom prst="bentConnector5">
            <a:avLst>
              <a:gd name="adj1" fmla="val -2493"/>
              <a:gd name="adj2" fmla="val 50000"/>
              <a:gd name="adj3" fmla="val 102493"/>
            </a:avLst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34130E79-B64D-4554-B46B-BF7B8860D98F}"/>
              </a:ext>
            </a:extLst>
          </p:cNvPr>
          <p:cNvCxnSpPr>
            <a:cxnSpLocks/>
            <a:stCxn id="12" idx="3"/>
            <a:endCxn id="22" idx="1"/>
          </p:cNvCxnSpPr>
          <p:nvPr/>
        </p:nvCxnSpPr>
        <p:spPr>
          <a:xfrm>
            <a:off x="5148412" y="5401123"/>
            <a:ext cx="1471326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DDDE88C-A080-46B5-8AC4-266EAEF4F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293-700F-46EA-90E1-769426925D93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387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9BC01A-FC28-4DA7-9EC5-AEF16456D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9011"/>
            <a:ext cx="9905998" cy="845389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  <a:t>Organisation de la base de données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0CBC14-F19E-402F-9C4E-5AB18D4E5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026543"/>
            <a:ext cx="9905999" cy="5762446"/>
          </a:xfrm>
        </p:spPr>
        <p:txBody>
          <a:bodyPr/>
          <a:lstStyle/>
          <a:p>
            <a:r>
              <a:rPr lang="fr-FR" dirty="0">
                <a:solidFill>
                  <a:schemeClr val="bg1">
                    <a:lumMod val="95000"/>
                    <a:lumOff val="5000"/>
                  </a:schemeClr>
                </a:solidFill>
              </a:rPr>
              <a:t>La base de données a été organisé de façon à extraire la flexion et l’extension de chaque signal.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A1DCDE-7A40-462F-9F94-BD4698D0C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293-700F-46EA-90E1-769426925D93}" type="slidenum">
              <a:rPr lang="fr-FR" smtClean="0"/>
              <a:t>18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096304C-F818-4C53-AF20-FD3FCFA50F4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732163" y="2294172"/>
            <a:ext cx="6727674" cy="376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3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456F99-C260-466C-A4C8-4FE61CEF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322" y="83127"/>
            <a:ext cx="10409357" cy="831273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  <a:t>Schéma bloc du système de classification :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7577EA-EE23-4D0E-99B4-92CE6AD3A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914400"/>
            <a:ext cx="11811000" cy="5683577"/>
          </a:xfrm>
          <a:noFill/>
          <a:ln w="28575">
            <a:noFill/>
          </a:ln>
        </p:spPr>
        <p:txBody>
          <a:bodyPr>
            <a:normAutofit/>
          </a:bodyPr>
          <a:lstStyle/>
          <a:p>
            <a:endParaRPr lang="fr-FR" sz="2800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A4CC0A1-65B1-4BDA-A2A5-3C69DAFA8911}"/>
              </a:ext>
            </a:extLst>
          </p:cNvPr>
          <p:cNvSpPr/>
          <p:nvPr/>
        </p:nvSpPr>
        <p:spPr>
          <a:xfrm>
            <a:off x="1031435" y="1113331"/>
            <a:ext cx="2700000" cy="126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Base de données</a:t>
            </a:r>
            <a:r>
              <a:rPr lang="fr-FR" sz="2800" dirty="0"/>
              <a:t> 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99325D7-2A0D-46E8-8CDB-952D38D7AF9C}"/>
              </a:ext>
            </a:extLst>
          </p:cNvPr>
          <p:cNvSpPr/>
          <p:nvPr/>
        </p:nvSpPr>
        <p:spPr>
          <a:xfrm>
            <a:off x="4746000" y="1115673"/>
            <a:ext cx="2700000" cy="126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Organisation de la base de données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20367F1C-D2AD-4E25-9F5C-E5CC62AE9D4D}"/>
              </a:ext>
            </a:extLst>
          </p:cNvPr>
          <p:cNvSpPr/>
          <p:nvPr/>
        </p:nvSpPr>
        <p:spPr>
          <a:xfrm>
            <a:off x="574674" y="2846576"/>
            <a:ext cx="2700000" cy="126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Extraction des caractéristiques 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3B655D84-A55E-464E-B9EF-8EC97616970C}"/>
              </a:ext>
            </a:extLst>
          </p:cNvPr>
          <p:cNvSpPr/>
          <p:nvPr/>
        </p:nvSpPr>
        <p:spPr>
          <a:xfrm>
            <a:off x="8460566" y="1115673"/>
            <a:ext cx="2700000" cy="1260000"/>
          </a:xfrm>
          <a:prstGeom prst="round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Segmentation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9CEAF005-8B45-4CEA-B773-4830AFF98BCC}"/>
              </a:ext>
            </a:extLst>
          </p:cNvPr>
          <p:cNvSpPr/>
          <p:nvPr/>
        </p:nvSpPr>
        <p:spPr>
          <a:xfrm>
            <a:off x="4746000" y="2846576"/>
            <a:ext cx="2700000" cy="126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Boxplot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D2EFF4F5-ACC4-45D4-ADC1-E574F762E673}"/>
              </a:ext>
            </a:extLst>
          </p:cNvPr>
          <p:cNvSpPr/>
          <p:nvPr/>
        </p:nvSpPr>
        <p:spPr>
          <a:xfrm>
            <a:off x="2448412" y="4771123"/>
            <a:ext cx="2700000" cy="126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Validation croisée 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DD08737E-0A37-4BDB-A7C9-8A3C12C358D9}"/>
              </a:ext>
            </a:extLst>
          </p:cNvPr>
          <p:cNvSpPr/>
          <p:nvPr/>
        </p:nvSpPr>
        <p:spPr>
          <a:xfrm>
            <a:off x="8917326" y="2848918"/>
            <a:ext cx="2700000" cy="126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Entraînement et test du classifieur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DA7C4000-B155-41FD-8986-8F60E83EAC1C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>
            <a:off x="3731435" y="1743331"/>
            <a:ext cx="1014565" cy="234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9304EBB0-9B52-4230-944D-1783F4E57DA3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>
            <a:off x="7446000" y="1745673"/>
            <a:ext cx="1014566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 : en angle 29">
            <a:extLst>
              <a:ext uri="{FF2B5EF4-FFF2-40B4-BE49-F238E27FC236}">
                <a16:creationId xmlns:a16="http://schemas.microsoft.com/office/drawing/2014/main" id="{275FDA9C-455C-4886-B09B-39E341721271}"/>
              </a:ext>
            </a:extLst>
          </p:cNvPr>
          <p:cNvCxnSpPr>
            <a:cxnSpLocks/>
            <a:stCxn id="10" idx="3"/>
            <a:endCxn id="9" idx="1"/>
          </p:cNvCxnSpPr>
          <p:nvPr/>
        </p:nvCxnSpPr>
        <p:spPr>
          <a:xfrm flipH="1">
            <a:off x="574674" y="1745673"/>
            <a:ext cx="10585892" cy="1730903"/>
          </a:xfrm>
          <a:prstGeom prst="bentConnector5">
            <a:avLst>
              <a:gd name="adj1" fmla="val -2159"/>
              <a:gd name="adj2" fmla="val 50000"/>
              <a:gd name="adj3" fmla="val 102159"/>
            </a:avLst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3AFCCB41-8982-4B86-904D-67823CBC9531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3274674" y="3476576"/>
            <a:ext cx="1471326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 : en angle 40">
            <a:extLst>
              <a:ext uri="{FF2B5EF4-FFF2-40B4-BE49-F238E27FC236}">
                <a16:creationId xmlns:a16="http://schemas.microsoft.com/office/drawing/2014/main" id="{0AB3DDD8-0977-4559-B56F-9860B6F999FC}"/>
              </a:ext>
            </a:extLst>
          </p:cNvPr>
          <p:cNvCxnSpPr>
            <a:cxnSpLocks/>
            <a:stCxn id="11" idx="3"/>
            <a:endCxn id="13" idx="1"/>
          </p:cNvCxnSpPr>
          <p:nvPr/>
        </p:nvCxnSpPr>
        <p:spPr>
          <a:xfrm>
            <a:off x="7446000" y="3476576"/>
            <a:ext cx="1471326" cy="2342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6F5A1C0B-546F-4838-8B15-C69FFC33578C}"/>
              </a:ext>
            </a:extLst>
          </p:cNvPr>
          <p:cNvSpPr/>
          <p:nvPr/>
        </p:nvSpPr>
        <p:spPr>
          <a:xfrm>
            <a:off x="6619738" y="4771123"/>
            <a:ext cx="2700000" cy="126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Equation de l’hyperplan</a:t>
            </a:r>
          </a:p>
        </p:txBody>
      </p:sp>
      <p:cxnSp>
        <p:nvCxnSpPr>
          <p:cNvPr id="53" name="Connecteur : en angle 52">
            <a:extLst>
              <a:ext uri="{FF2B5EF4-FFF2-40B4-BE49-F238E27FC236}">
                <a16:creationId xmlns:a16="http://schemas.microsoft.com/office/drawing/2014/main" id="{A4A1790D-BB80-4E50-824F-CDD70C59C1E7}"/>
              </a:ext>
            </a:extLst>
          </p:cNvPr>
          <p:cNvCxnSpPr>
            <a:cxnSpLocks/>
            <a:stCxn id="13" idx="3"/>
            <a:endCxn id="12" idx="1"/>
          </p:cNvCxnSpPr>
          <p:nvPr/>
        </p:nvCxnSpPr>
        <p:spPr>
          <a:xfrm flipH="1">
            <a:off x="2448412" y="3478918"/>
            <a:ext cx="9168914" cy="1922205"/>
          </a:xfrm>
          <a:prstGeom prst="bentConnector5">
            <a:avLst>
              <a:gd name="adj1" fmla="val -2493"/>
              <a:gd name="adj2" fmla="val 50000"/>
              <a:gd name="adj3" fmla="val 102493"/>
            </a:avLst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34130E79-B64D-4554-B46B-BF7B8860D98F}"/>
              </a:ext>
            </a:extLst>
          </p:cNvPr>
          <p:cNvCxnSpPr>
            <a:cxnSpLocks/>
            <a:stCxn id="12" idx="3"/>
            <a:endCxn id="22" idx="1"/>
          </p:cNvCxnSpPr>
          <p:nvPr/>
        </p:nvCxnSpPr>
        <p:spPr>
          <a:xfrm>
            <a:off x="5148412" y="5401123"/>
            <a:ext cx="1471326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C479BA7-F6A5-4467-B44D-D4C375D17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293-700F-46EA-90E1-769426925D93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70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076698-1BFF-4D6F-B53E-C4DE96115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0933"/>
            <a:ext cx="9905998" cy="701324"/>
          </a:xfrm>
          <a:solidFill>
            <a:schemeClr val="tx1"/>
          </a:solidFill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 u="sng" dirty="0">
                <a:solidFill>
                  <a:schemeClr val="bg1"/>
                </a:solidFill>
              </a:rPr>
              <a:t>Plan de la présentation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FB0D72-DDC9-43E4-8B3E-8627C88A0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64899"/>
            <a:ext cx="9905999" cy="4218376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Objectif du projet.</a:t>
            </a:r>
          </a:p>
          <a:p>
            <a:r>
              <a:rPr lang="fr-FR" dirty="0">
                <a:solidFill>
                  <a:schemeClr val="bg1"/>
                </a:solidFill>
              </a:rPr>
              <a:t>Structure générale d’une prothèse myoélectrique.</a:t>
            </a:r>
          </a:p>
          <a:p>
            <a:r>
              <a:rPr lang="fr-FR" dirty="0">
                <a:solidFill>
                  <a:schemeClr val="bg1"/>
                </a:solidFill>
              </a:rPr>
              <a:t>Circuit d’acquisition du signal EMG.</a:t>
            </a:r>
          </a:p>
          <a:p>
            <a:r>
              <a:rPr lang="fr-FR" dirty="0">
                <a:solidFill>
                  <a:schemeClr val="bg1"/>
                </a:solidFill>
              </a:rPr>
              <a:t>Classification du signal EMG.</a:t>
            </a:r>
          </a:p>
          <a:p>
            <a:r>
              <a:rPr lang="fr-FR" dirty="0">
                <a:solidFill>
                  <a:schemeClr val="bg1"/>
                </a:solidFill>
              </a:rPr>
              <a:t>Système d’actionnement.</a:t>
            </a:r>
          </a:p>
          <a:p>
            <a:r>
              <a:rPr lang="fr-FR" dirty="0">
                <a:solidFill>
                  <a:schemeClr val="bg1"/>
                </a:solidFill>
              </a:rPr>
              <a:t>Implémentation sur microcontrôleur.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8FD9E10-88C2-4754-B598-1497CFADA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293-700F-46EA-90E1-769426925D93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593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D257E1-26DF-4431-9730-2D703D56C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12143"/>
            <a:ext cx="9905998" cy="733246"/>
          </a:xfrm>
          <a:solidFill>
            <a:schemeClr val="tx1"/>
          </a:solidFill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  <a:t>Segmentation :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A7DA74-334E-4F50-BEE9-C8F4CBD3E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948906"/>
            <a:ext cx="9905999" cy="4842295"/>
          </a:xfrm>
        </p:spPr>
        <p:txBody>
          <a:bodyPr/>
          <a:lstStyle/>
          <a:p>
            <a:r>
              <a:rPr lang="fr-FR" dirty="0">
                <a:solidFill>
                  <a:schemeClr val="bg1">
                    <a:lumMod val="95000"/>
                    <a:lumOff val="5000"/>
                  </a:schemeClr>
                </a:solidFill>
              </a:rPr>
              <a:t>Chaque flexion et extension de la base de données a été segmenté de la manière suivante : </a:t>
            </a:r>
          </a:p>
          <a:p>
            <a:endParaRPr lang="fr-FR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5D38848-1099-47E9-8530-25A2DA932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311" y="1901854"/>
            <a:ext cx="8458200" cy="4486275"/>
          </a:xfrm>
          <a:prstGeom prst="rect">
            <a:avLst/>
          </a:prstGeom>
          <a:ln w="28575">
            <a:solidFill>
              <a:schemeClr val="bg1">
                <a:lumMod val="95000"/>
                <a:lumOff val="5000"/>
              </a:schemeClr>
            </a:solidFill>
          </a:ln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249C23-133A-4DFF-B05A-2B96CFCB0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293-700F-46EA-90E1-769426925D93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337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456F99-C260-466C-A4C8-4FE61CEF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44" y="112143"/>
            <a:ext cx="10475913" cy="802257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  <a:t>Schéma bloc du système de classification :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7577EA-EE23-4D0E-99B4-92CE6AD3A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914400"/>
            <a:ext cx="11811000" cy="5683577"/>
          </a:xfrm>
          <a:noFill/>
          <a:ln w="28575">
            <a:noFill/>
          </a:ln>
        </p:spPr>
        <p:txBody>
          <a:bodyPr>
            <a:normAutofit/>
          </a:bodyPr>
          <a:lstStyle/>
          <a:p>
            <a:endParaRPr lang="fr-FR" sz="2800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A4CC0A1-65B1-4BDA-A2A5-3C69DAFA8911}"/>
              </a:ext>
            </a:extLst>
          </p:cNvPr>
          <p:cNvSpPr/>
          <p:nvPr/>
        </p:nvSpPr>
        <p:spPr>
          <a:xfrm>
            <a:off x="1031435" y="1113331"/>
            <a:ext cx="2700000" cy="126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Base de données</a:t>
            </a:r>
            <a:r>
              <a:rPr lang="fr-FR" sz="2800" dirty="0"/>
              <a:t> 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99325D7-2A0D-46E8-8CDB-952D38D7AF9C}"/>
              </a:ext>
            </a:extLst>
          </p:cNvPr>
          <p:cNvSpPr/>
          <p:nvPr/>
        </p:nvSpPr>
        <p:spPr>
          <a:xfrm>
            <a:off x="4746000" y="1115673"/>
            <a:ext cx="2700000" cy="126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Organisation de la base de données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20367F1C-D2AD-4E25-9F5C-E5CC62AE9D4D}"/>
              </a:ext>
            </a:extLst>
          </p:cNvPr>
          <p:cNvSpPr/>
          <p:nvPr/>
        </p:nvSpPr>
        <p:spPr>
          <a:xfrm>
            <a:off x="574674" y="2846576"/>
            <a:ext cx="2700000" cy="1260000"/>
          </a:xfrm>
          <a:prstGeom prst="round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Extraction des caractéristiques 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3B655D84-A55E-464E-B9EF-8EC97616970C}"/>
              </a:ext>
            </a:extLst>
          </p:cNvPr>
          <p:cNvSpPr/>
          <p:nvPr/>
        </p:nvSpPr>
        <p:spPr>
          <a:xfrm>
            <a:off x="8460566" y="1115673"/>
            <a:ext cx="2700000" cy="126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Segmentation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9CEAF005-8B45-4CEA-B773-4830AFF98BCC}"/>
              </a:ext>
            </a:extLst>
          </p:cNvPr>
          <p:cNvSpPr/>
          <p:nvPr/>
        </p:nvSpPr>
        <p:spPr>
          <a:xfrm>
            <a:off x="4746000" y="2846576"/>
            <a:ext cx="2700000" cy="126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Boxplot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D2EFF4F5-ACC4-45D4-ADC1-E574F762E673}"/>
              </a:ext>
            </a:extLst>
          </p:cNvPr>
          <p:cNvSpPr/>
          <p:nvPr/>
        </p:nvSpPr>
        <p:spPr>
          <a:xfrm>
            <a:off x="2448412" y="4771123"/>
            <a:ext cx="2700000" cy="126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Validation croisée 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DD08737E-0A37-4BDB-A7C9-8A3C12C358D9}"/>
              </a:ext>
            </a:extLst>
          </p:cNvPr>
          <p:cNvSpPr/>
          <p:nvPr/>
        </p:nvSpPr>
        <p:spPr>
          <a:xfrm>
            <a:off x="8917326" y="2848918"/>
            <a:ext cx="2700000" cy="126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Entraînement et test du classifieur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DA7C4000-B155-41FD-8986-8F60E83EAC1C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>
            <a:off x="3731435" y="1743331"/>
            <a:ext cx="1014565" cy="234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9304EBB0-9B52-4230-944D-1783F4E57DA3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>
            <a:off x="7446000" y="1745673"/>
            <a:ext cx="1014566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 : en angle 29">
            <a:extLst>
              <a:ext uri="{FF2B5EF4-FFF2-40B4-BE49-F238E27FC236}">
                <a16:creationId xmlns:a16="http://schemas.microsoft.com/office/drawing/2014/main" id="{275FDA9C-455C-4886-B09B-39E341721271}"/>
              </a:ext>
            </a:extLst>
          </p:cNvPr>
          <p:cNvCxnSpPr>
            <a:cxnSpLocks/>
            <a:stCxn id="10" idx="3"/>
            <a:endCxn id="9" idx="1"/>
          </p:cNvCxnSpPr>
          <p:nvPr/>
        </p:nvCxnSpPr>
        <p:spPr>
          <a:xfrm flipH="1">
            <a:off x="574674" y="1745673"/>
            <a:ext cx="10585892" cy="1730903"/>
          </a:xfrm>
          <a:prstGeom prst="bentConnector5">
            <a:avLst>
              <a:gd name="adj1" fmla="val -2159"/>
              <a:gd name="adj2" fmla="val 50000"/>
              <a:gd name="adj3" fmla="val 102159"/>
            </a:avLst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3AFCCB41-8982-4B86-904D-67823CBC9531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3274674" y="3476576"/>
            <a:ext cx="1471326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 : en angle 40">
            <a:extLst>
              <a:ext uri="{FF2B5EF4-FFF2-40B4-BE49-F238E27FC236}">
                <a16:creationId xmlns:a16="http://schemas.microsoft.com/office/drawing/2014/main" id="{0AB3DDD8-0977-4559-B56F-9860B6F999FC}"/>
              </a:ext>
            </a:extLst>
          </p:cNvPr>
          <p:cNvCxnSpPr>
            <a:cxnSpLocks/>
            <a:stCxn id="11" idx="3"/>
            <a:endCxn id="13" idx="1"/>
          </p:cNvCxnSpPr>
          <p:nvPr/>
        </p:nvCxnSpPr>
        <p:spPr>
          <a:xfrm>
            <a:off x="7446000" y="3476576"/>
            <a:ext cx="1471326" cy="2342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6F5A1C0B-546F-4838-8B15-C69FFC33578C}"/>
              </a:ext>
            </a:extLst>
          </p:cNvPr>
          <p:cNvSpPr/>
          <p:nvPr/>
        </p:nvSpPr>
        <p:spPr>
          <a:xfrm>
            <a:off x="6619738" y="4771123"/>
            <a:ext cx="2700000" cy="126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Equation de l’hyperplan</a:t>
            </a:r>
          </a:p>
        </p:txBody>
      </p:sp>
      <p:cxnSp>
        <p:nvCxnSpPr>
          <p:cNvPr id="53" name="Connecteur : en angle 52">
            <a:extLst>
              <a:ext uri="{FF2B5EF4-FFF2-40B4-BE49-F238E27FC236}">
                <a16:creationId xmlns:a16="http://schemas.microsoft.com/office/drawing/2014/main" id="{A4A1790D-BB80-4E50-824F-CDD70C59C1E7}"/>
              </a:ext>
            </a:extLst>
          </p:cNvPr>
          <p:cNvCxnSpPr>
            <a:cxnSpLocks/>
            <a:stCxn id="13" idx="3"/>
            <a:endCxn id="12" idx="1"/>
          </p:cNvCxnSpPr>
          <p:nvPr/>
        </p:nvCxnSpPr>
        <p:spPr>
          <a:xfrm flipH="1">
            <a:off x="2448412" y="3478918"/>
            <a:ext cx="9168914" cy="1922205"/>
          </a:xfrm>
          <a:prstGeom prst="bentConnector5">
            <a:avLst>
              <a:gd name="adj1" fmla="val -2493"/>
              <a:gd name="adj2" fmla="val 50000"/>
              <a:gd name="adj3" fmla="val 102493"/>
            </a:avLst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34130E79-B64D-4554-B46B-BF7B8860D98F}"/>
              </a:ext>
            </a:extLst>
          </p:cNvPr>
          <p:cNvCxnSpPr>
            <a:cxnSpLocks/>
            <a:stCxn id="12" idx="3"/>
            <a:endCxn id="22" idx="1"/>
          </p:cNvCxnSpPr>
          <p:nvPr/>
        </p:nvCxnSpPr>
        <p:spPr>
          <a:xfrm>
            <a:off x="5148412" y="5401123"/>
            <a:ext cx="1471326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9723944-0EF0-44BA-94C0-03801E6AB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293-700F-46EA-90E1-769426925D93}" type="slidenum">
              <a:rPr lang="fr-FR" smtClean="0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898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5510BF-307B-4B4E-81FB-2AA9A121A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77638"/>
            <a:ext cx="9905998" cy="802256"/>
          </a:xfrm>
          <a:solidFill>
            <a:schemeClr val="tx1"/>
          </a:solidFill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  <a:t>Choix des caractéristiques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246309-ECDB-4027-AB2D-7B0DA49D8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9894"/>
            <a:ext cx="10515600" cy="56129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bg1">
                    <a:lumMod val="95000"/>
                    <a:lumOff val="5000"/>
                  </a:schemeClr>
                </a:solidFill>
              </a:rPr>
              <a:t>Nous avons choisi les caractéristiques suivantes : </a:t>
            </a:r>
          </a:p>
          <a:p>
            <a:r>
              <a:rPr lang="fr-FR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IEMG</a:t>
            </a:r>
            <a:r>
              <a:rPr lang="fr-FR" dirty="0">
                <a:solidFill>
                  <a:schemeClr val="bg1">
                    <a:lumMod val="95000"/>
                    <a:lumOff val="5000"/>
                  </a:schemeClr>
                </a:solidFill>
              </a:rPr>
              <a:t> (Integrated EMG).</a:t>
            </a:r>
          </a:p>
          <a:p>
            <a:r>
              <a:rPr lang="fr-FR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MAV</a:t>
            </a:r>
            <a:r>
              <a:rPr lang="fr-FR" dirty="0">
                <a:solidFill>
                  <a:schemeClr val="bg1">
                    <a:lumMod val="95000"/>
                    <a:lumOff val="5000"/>
                  </a:schemeClr>
                </a:solidFill>
              </a:rPr>
              <a:t> (Mean Absolute Value).</a:t>
            </a:r>
          </a:p>
          <a:p>
            <a:r>
              <a:rPr lang="fr-FR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RMS </a:t>
            </a:r>
            <a:r>
              <a:rPr lang="fr-FR" dirty="0">
                <a:solidFill>
                  <a:schemeClr val="bg1">
                    <a:lumMod val="95000"/>
                    <a:lumOff val="5000"/>
                  </a:schemeClr>
                </a:solidFill>
              </a:rPr>
              <a:t>(Root Mean Square).</a:t>
            </a:r>
          </a:p>
          <a:p>
            <a:r>
              <a:rPr lang="fr-FR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ZC </a:t>
            </a:r>
            <a:r>
              <a:rPr lang="fr-FR" dirty="0">
                <a:solidFill>
                  <a:schemeClr val="bg1">
                    <a:lumMod val="95000"/>
                    <a:lumOff val="5000"/>
                  </a:schemeClr>
                </a:solidFill>
              </a:rPr>
              <a:t>(Zero Crossing).</a:t>
            </a:r>
          </a:p>
          <a:p>
            <a:r>
              <a:rPr lang="fr-FR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WL</a:t>
            </a:r>
            <a:r>
              <a:rPr lang="fr-FR" dirty="0">
                <a:solidFill>
                  <a:schemeClr val="bg1">
                    <a:lumMod val="95000"/>
                    <a:lumOff val="5000"/>
                  </a:schemeClr>
                </a:solidFill>
              </a:rPr>
              <a:t> (Waveform </a:t>
            </a:r>
            <a:r>
              <a:rPr lang="fr-FR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Lenght</a:t>
            </a:r>
            <a:r>
              <a:rPr lang="fr-FR" dirty="0">
                <a:solidFill>
                  <a:schemeClr val="bg1">
                    <a:lumMod val="95000"/>
                    <a:lumOff val="5000"/>
                  </a:schemeClr>
                </a:solidFill>
              </a:rPr>
              <a:t>).</a:t>
            </a:r>
          </a:p>
          <a:p>
            <a:r>
              <a:rPr lang="fr-FR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AMP_MAX </a:t>
            </a:r>
            <a:r>
              <a:rPr lang="fr-FR" dirty="0">
                <a:solidFill>
                  <a:schemeClr val="bg1">
                    <a:lumMod val="95000"/>
                    <a:lumOff val="5000"/>
                  </a:schemeClr>
                </a:solidFill>
              </a:rPr>
              <a:t>(Maximum Amplitude).</a:t>
            </a:r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7E4CC21-BA9D-4921-81C6-27836BA2D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293-700F-46EA-90E1-769426925D93}" type="slidenum">
              <a:rPr lang="fr-FR" smtClean="0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5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456F99-C260-466C-A4C8-4FE61CEF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44" y="83127"/>
            <a:ext cx="10475913" cy="831273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  <a:t>Schéma bloc du système de classification :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7577EA-EE23-4D0E-99B4-92CE6AD3A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914400"/>
            <a:ext cx="11811000" cy="5683577"/>
          </a:xfrm>
          <a:noFill/>
          <a:ln w="28575">
            <a:noFill/>
          </a:ln>
        </p:spPr>
        <p:txBody>
          <a:bodyPr>
            <a:normAutofit/>
          </a:bodyPr>
          <a:lstStyle/>
          <a:p>
            <a:endParaRPr lang="fr-FR" sz="2800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A4CC0A1-65B1-4BDA-A2A5-3C69DAFA8911}"/>
              </a:ext>
            </a:extLst>
          </p:cNvPr>
          <p:cNvSpPr/>
          <p:nvPr/>
        </p:nvSpPr>
        <p:spPr>
          <a:xfrm>
            <a:off x="1031435" y="1113331"/>
            <a:ext cx="2700000" cy="126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Base de données</a:t>
            </a:r>
            <a:r>
              <a:rPr lang="fr-FR" sz="2800" dirty="0"/>
              <a:t> 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99325D7-2A0D-46E8-8CDB-952D38D7AF9C}"/>
              </a:ext>
            </a:extLst>
          </p:cNvPr>
          <p:cNvSpPr/>
          <p:nvPr/>
        </p:nvSpPr>
        <p:spPr>
          <a:xfrm>
            <a:off x="4746000" y="1115673"/>
            <a:ext cx="2700000" cy="126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Organisation de la base de données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20367F1C-D2AD-4E25-9F5C-E5CC62AE9D4D}"/>
              </a:ext>
            </a:extLst>
          </p:cNvPr>
          <p:cNvSpPr/>
          <p:nvPr/>
        </p:nvSpPr>
        <p:spPr>
          <a:xfrm>
            <a:off x="574674" y="2846576"/>
            <a:ext cx="2700000" cy="126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Extraction des caractéristiques 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3B655D84-A55E-464E-B9EF-8EC97616970C}"/>
              </a:ext>
            </a:extLst>
          </p:cNvPr>
          <p:cNvSpPr/>
          <p:nvPr/>
        </p:nvSpPr>
        <p:spPr>
          <a:xfrm>
            <a:off x="8460566" y="1115673"/>
            <a:ext cx="2700000" cy="126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Segmentation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9CEAF005-8B45-4CEA-B773-4830AFF98BCC}"/>
              </a:ext>
            </a:extLst>
          </p:cNvPr>
          <p:cNvSpPr/>
          <p:nvPr/>
        </p:nvSpPr>
        <p:spPr>
          <a:xfrm>
            <a:off x="4746000" y="2846576"/>
            <a:ext cx="2700000" cy="1260000"/>
          </a:xfrm>
          <a:prstGeom prst="round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Boxplot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D2EFF4F5-ACC4-45D4-ADC1-E574F762E673}"/>
              </a:ext>
            </a:extLst>
          </p:cNvPr>
          <p:cNvSpPr/>
          <p:nvPr/>
        </p:nvSpPr>
        <p:spPr>
          <a:xfrm>
            <a:off x="2448412" y="4771123"/>
            <a:ext cx="2700000" cy="126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Validation croisée 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DD08737E-0A37-4BDB-A7C9-8A3C12C358D9}"/>
              </a:ext>
            </a:extLst>
          </p:cNvPr>
          <p:cNvSpPr/>
          <p:nvPr/>
        </p:nvSpPr>
        <p:spPr>
          <a:xfrm>
            <a:off x="8917326" y="2848918"/>
            <a:ext cx="2700000" cy="126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Entraînement et test du classifieur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DA7C4000-B155-41FD-8986-8F60E83EAC1C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>
            <a:off x="3731435" y="1743331"/>
            <a:ext cx="1014565" cy="234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9304EBB0-9B52-4230-944D-1783F4E57DA3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>
            <a:off x="7446000" y="1745673"/>
            <a:ext cx="1014566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 : en angle 29">
            <a:extLst>
              <a:ext uri="{FF2B5EF4-FFF2-40B4-BE49-F238E27FC236}">
                <a16:creationId xmlns:a16="http://schemas.microsoft.com/office/drawing/2014/main" id="{275FDA9C-455C-4886-B09B-39E341721271}"/>
              </a:ext>
            </a:extLst>
          </p:cNvPr>
          <p:cNvCxnSpPr>
            <a:cxnSpLocks/>
            <a:stCxn id="10" idx="3"/>
            <a:endCxn id="9" idx="1"/>
          </p:cNvCxnSpPr>
          <p:nvPr/>
        </p:nvCxnSpPr>
        <p:spPr>
          <a:xfrm flipH="1">
            <a:off x="574674" y="1745673"/>
            <a:ext cx="10585892" cy="1730903"/>
          </a:xfrm>
          <a:prstGeom prst="bentConnector5">
            <a:avLst>
              <a:gd name="adj1" fmla="val -2159"/>
              <a:gd name="adj2" fmla="val 50000"/>
              <a:gd name="adj3" fmla="val 102159"/>
            </a:avLst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3AFCCB41-8982-4B86-904D-67823CBC9531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3274674" y="3476576"/>
            <a:ext cx="1471326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 : en angle 40">
            <a:extLst>
              <a:ext uri="{FF2B5EF4-FFF2-40B4-BE49-F238E27FC236}">
                <a16:creationId xmlns:a16="http://schemas.microsoft.com/office/drawing/2014/main" id="{0AB3DDD8-0977-4559-B56F-9860B6F999FC}"/>
              </a:ext>
            </a:extLst>
          </p:cNvPr>
          <p:cNvCxnSpPr>
            <a:cxnSpLocks/>
            <a:stCxn id="11" idx="3"/>
            <a:endCxn id="13" idx="1"/>
          </p:cNvCxnSpPr>
          <p:nvPr/>
        </p:nvCxnSpPr>
        <p:spPr>
          <a:xfrm>
            <a:off x="7446000" y="3476576"/>
            <a:ext cx="1471326" cy="2342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6F5A1C0B-546F-4838-8B15-C69FFC33578C}"/>
              </a:ext>
            </a:extLst>
          </p:cNvPr>
          <p:cNvSpPr/>
          <p:nvPr/>
        </p:nvSpPr>
        <p:spPr>
          <a:xfrm>
            <a:off x="6619738" y="4771123"/>
            <a:ext cx="2700000" cy="126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Equation de l’hyperplan</a:t>
            </a:r>
          </a:p>
        </p:txBody>
      </p:sp>
      <p:cxnSp>
        <p:nvCxnSpPr>
          <p:cNvPr id="53" name="Connecteur : en angle 52">
            <a:extLst>
              <a:ext uri="{FF2B5EF4-FFF2-40B4-BE49-F238E27FC236}">
                <a16:creationId xmlns:a16="http://schemas.microsoft.com/office/drawing/2014/main" id="{A4A1790D-BB80-4E50-824F-CDD70C59C1E7}"/>
              </a:ext>
            </a:extLst>
          </p:cNvPr>
          <p:cNvCxnSpPr>
            <a:cxnSpLocks/>
            <a:stCxn id="13" idx="3"/>
            <a:endCxn id="12" idx="1"/>
          </p:cNvCxnSpPr>
          <p:nvPr/>
        </p:nvCxnSpPr>
        <p:spPr>
          <a:xfrm flipH="1">
            <a:off x="2448412" y="3478918"/>
            <a:ext cx="9168914" cy="1922205"/>
          </a:xfrm>
          <a:prstGeom prst="bentConnector5">
            <a:avLst>
              <a:gd name="adj1" fmla="val -2493"/>
              <a:gd name="adj2" fmla="val 50000"/>
              <a:gd name="adj3" fmla="val 102493"/>
            </a:avLst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34130E79-B64D-4554-B46B-BF7B8860D98F}"/>
              </a:ext>
            </a:extLst>
          </p:cNvPr>
          <p:cNvCxnSpPr>
            <a:cxnSpLocks/>
            <a:stCxn id="12" idx="3"/>
            <a:endCxn id="22" idx="1"/>
          </p:cNvCxnSpPr>
          <p:nvPr/>
        </p:nvCxnSpPr>
        <p:spPr>
          <a:xfrm>
            <a:off x="5148412" y="5401123"/>
            <a:ext cx="1471326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85A475E-6A12-4EAA-BF04-CFCB77632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293-700F-46EA-90E1-769426925D93}" type="slidenum">
              <a:rPr lang="fr-FR" smtClean="0"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105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C9B9E7-6505-49D2-95B3-BBB824F4A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93645"/>
            <a:ext cx="9905998" cy="674573"/>
          </a:xfrm>
          <a:solidFill>
            <a:schemeClr val="tx1"/>
          </a:solidFill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  <a:t>Boxplot : 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9F08797-8F5C-4570-BB47-194468EA9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4861" y="2086950"/>
            <a:ext cx="3832157" cy="3215300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7B74E1-EA4E-4CE4-9E3C-BD5470E59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293-700F-46EA-90E1-769426925D93}" type="slidenum">
              <a:rPr lang="fr-FR" smtClean="0"/>
              <a:t>24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6B33810-D964-440E-A305-21C9C08B1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984" y="2017896"/>
            <a:ext cx="4083197" cy="33534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A681BCA-FB00-44EB-9DDF-D7897A6CAF43}"/>
              </a:ext>
            </a:extLst>
          </p:cNvPr>
          <p:cNvSpPr/>
          <p:nvPr/>
        </p:nvSpPr>
        <p:spPr>
          <a:xfrm>
            <a:off x="1264658" y="2017896"/>
            <a:ext cx="4083197" cy="33534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A9CB54-A837-46E9-9EB6-6E032CC18A54}"/>
              </a:ext>
            </a:extLst>
          </p:cNvPr>
          <p:cNvSpPr/>
          <p:nvPr/>
        </p:nvSpPr>
        <p:spPr>
          <a:xfrm>
            <a:off x="6844147" y="1911927"/>
            <a:ext cx="4304144" cy="356523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143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B2740A-7D6B-4C45-A35A-D3EE41DAF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0012"/>
            <a:ext cx="10515600" cy="700677"/>
          </a:xfrm>
          <a:solidFill>
            <a:schemeClr val="tx1"/>
          </a:solidFill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  <a:t>Boxplot :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DBBDB79-AB63-486C-BFA5-85F4B3485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046375"/>
            <a:ext cx="9905999" cy="54864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66DE33D1-B7B6-4B0F-B17D-0C31B42E8276}"/>
              </a:ext>
            </a:extLst>
          </p:cNvPr>
          <p:cNvSpPr/>
          <p:nvPr/>
        </p:nvSpPr>
        <p:spPr>
          <a:xfrm>
            <a:off x="1727857" y="1907438"/>
            <a:ext cx="2526385" cy="3458489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IEMG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MAV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RMS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ZC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WL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AMP-MAX</a:t>
            </a:r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10599373-7001-4EF6-8DCF-A4840D3E5FD5}"/>
              </a:ext>
            </a:extLst>
          </p:cNvPr>
          <p:cNvSpPr/>
          <p:nvPr/>
        </p:nvSpPr>
        <p:spPr>
          <a:xfrm>
            <a:off x="5134465" y="3337089"/>
            <a:ext cx="1923068" cy="857839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4F89E935-3080-4F71-91A4-AA3E3764B7B9}"/>
              </a:ext>
            </a:extLst>
          </p:cNvPr>
          <p:cNvSpPr/>
          <p:nvPr/>
        </p:nvSpPr>
        <p:spPr>
          <a:xfrm>
            <a:off x="7790072" y="2100926"/>
            <a:ext cx="2674071" cy="3071514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IEMG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MAV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WL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AMP_MAX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BF4320E3-93BC-42C7-957D-A74E3C5261A9}"/>
              </a:ext>
            </a:extLst>
          </p:cNvPr>
          <p:cNvSpPr/>
          <p:nvPr/>
        </p:nvSpPr>
        <p:spPr>
          <a:xfrm>
            <a:off x="5134465" y="2856322"/>
            <a:ext cx="1498862" cy="4713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Boxplot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5F3FF58-490F-4BD2-AAA1-9F22F77FF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293-700F-46EA-90E1-769426925D93}" type="slidenum">
              <a:rPr lang="fr-FR" smtClean="0"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250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456F99-C260-466C-A4C8-4FE61CEF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88" y="83127"/>
            <a:ext cx="10366225" cy="831273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  <a:t>Schéma bloc du système de classification :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7577EA-EE23-4D0E-99B4-92CE6AD3A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914400"/>
            <a:ext cx="11811000" cy="5683577"/>
          </a:xfrm>
          <a:noFill/>
          <a:ln w="28575">
            <a:noFill/>
          </a:ln>
        </p:spPr>
        <p:txBody>
          <a:bodyPr>
            <a:normAutofit/>
          </a:bodyPr>
          <a:lstStyle/>
          <a:p>
            <a:endParaRPr lang="fr-FR" sz="2800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A4CC0A1-65B1-4BDA-A2A5-3C69DAFA8911}"/>
              </a:ext>
            </a:extLst>
          </p:cNvPr>
          <p:cNvSpPr/>
          <p:nvPr/>
        </p:nvSpPr>
        <p:spPr>
          <a:xfrm>
            <a:off x="1031435" y="1113331"/>
            <a:ext cx="2700000" cy="126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Base de données</a:t>
            </a:r>
            <a:r>
              <a:rPr lang="fr-FR" sz="2800" dirty="0"/>
              <a:t> 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99325D7-2A0D-46E8-8CDB-952D38D7AF9C}"/>
              </a:ext>
            </a:extLst>
          </p:cNvPr>
          <p:cNvSpPr/>
          <p:nvPr/>
        </p:nvSpPr>
        <p:spPr>
          <a:xfrm>
            <a:off x="4746000" y="1115673"/>
            <a:ext cx="2700000" cy="126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Organisation de la base de données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20367F1C-D2AD-4E25-9F5C-E5CC62AE9D4D}"/>
              </a:ext>
            </a:extLst>
          </p:cNvPr>
          <p:cNvSpPr/>
          <p:nvPr/>
        </p:nvSpPr>
        <p:spPr>
          <a:xfrm>
            <a:off x="574674" y="2846576"/>
            <a:ext cx="2700000" cy="126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Extraction des caractéristiques 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3B655D84-A55E-464E-B9EF-8EC97616970C}"/>
              </a:ext>
            </a:extLst>
          </p:cNvPr>
          <p:cNvSpPr/>
          <p:nvPr/>
        </p:nvSpPr>
        <p:spPr>
          <a:xfrm>
            <a:off x="8460566" y="1115673"/>
            <a:ext cx="2700000" cy="126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Segmentation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9CEAF005-8B45-4CEA-B773-4830AFF98BCC}"/>
              </a:ext>
            </a:extLst>
          </p:cNvPr>
          <p:cNvSpPr/>
          <p:nvPr/>
        </p:nvSpPr>
        <p:spPr>
          <a:xfrm>
            <a:off x="4746000" y="2846576"/>
            <a:ext cx="2700000" cy="126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Boxplot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D2EFF4F5-ACC4-45D4-ADC1-E574F762E673}"/>
              </a:ext>
            </a:extLst>
          </p:cNvPr>
          <p:cNvSpPr/>
          <p:nvPr/>
        </p:nvSpPr>
        <p:spPr>
          <a:xfrm>
            <a:off x="2448412" y="4771123"/>
            <a:ext cx="2700000" cy="126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Validation croisée 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DD08737E-0A37-4BDB-A7C9-8A3C12C358D9}"/>
              </a:ext>
            </a:extLst>
          </p:cNvPr>
          <p:cNvSpPr/>
          <p:nvPr/>
        </p:nvSpPr>
        <p:spPr>
          <a:xfrm>
            <a:off x="8917326" y="2848918"/>
            <a:ext cx="2700000" cy="1260000"/>
          </a:xfrm>
          <a:prstGeom prst="round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Entraînement et test du classifieur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DA7C4000-B155-41FD-8986-8F60E83EAC1C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>
            <a:off x="3731435" y="1743331"/>
            <a:ext cx="1014565" cy="234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9304EBB0-9B52-4230-944D-1783F4E57DA3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>
            <a:off x="7446000" y="1745673"/>
            <a:ext cx="1014566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 : en angle 29">
            <a:extLst>
              <a:ext uri="{FF2B5EF4-FFF2-40B4-BE49-F238E27FC236}">
                <a16:creationId xmlns:a16="http://schemas.microsoft.com/office/drawing/2014/main" id="{275FDA9C-455C-4886-B09B-39E341721271}"/>
              </a:ext>
            </a:extLst>
          </p:cNvPr>
          <p:cNvCxnSpPr>
            <a:cxnSpLocks/>
            <a:stCxn id="10" idx="3"/>
            <a:endCxn id="9" idx="1"/>
          </p:cNvCxnSpPr>
          <p:nvPr/>
        </p:nvCxnSpPr>
        <p:spPr>
          <a:xfrm flipH="1">
            <a:off x="574674" y="1745673"/>
            <a:ext cx="10585892" cy="1730903"/>
          </a:xfrm>
          <a:prstGeom prst="bentConnector5">
            <a:avLst>
              <a:gd name="adj1" fmla="val -2159"/>
              <a:gd name="adj2" fmla="val 50000"/>
              <a:gd name="adj3" fmla="val 102159"/>
            </a:avLst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3AFCCB41-8982-4B86-904D-67823CBC9531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3274674" y="3476576"/>
            <a:ext cx="1471326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 : en angle 40">
            <a:extLst>
              <a:ext uri="{FF2B5EF4-FFF2-40B4-BE49-F238E27FC236}">
                <a16:creationId xmlns:a16="http://schemas.microsoft.com/office/drawing/2014/main" id="{0AB3DDD8-0977-4559-B56F-9860B6F999FC}"/>
              </a:ext>
            </a:extLst>
          </p:cNvPr>
          <p:cNvCxnSpPr>
            <a:cxnSpLocks/>
            <a:stCxn id="11" idx="3"/>
            <a:endCxn id="13" idx="1"/>
          </p:cNvCxnSpPr>
          <p:nvPr/>
        </p:nvCxnSpPr>
        <p:spPr>
          <a:xfrm>
            <a:off x="7446000" y="3476576"/>
            <a:ext cx="1471326" cy="2342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6F5A1C0B-546F-4838-8B15-C69FFC33578C}"/>
              </a:ext>
            </a:extLst>
          </p:cNvPr>
          <p:cNvSpPr/>
          <p:nvPr/>
        </p:nvSpPr>
        <p:spPr>
          <a:xfrm>
            <a:off x="6619738" y="4771123"/>
            <a:ext cx="2700000" cy="126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Equation de l’hyperplan</a:t>
            </a:r>
          </a:p>
        </p:txBody>
      </p:sp>
      <p:cxnSp>
        <p:nvCxnSpPr>
          <p:cNvPr id="53" name="Connecteur : en angle 52">
            <a:extLst>
              <a:ext uri="{FF2B5EF4-FFF2-40B4-BE49-F238E27FC236}">
                <a16:creationId xmlns:a16="http://schemas.microsoft.com/office/drawing/2014/main" id="{A4A1790D-BB80-4E50-824F-CDD70C59C1E7}"/>
              </a:ext>
            </a:extLst>
          </p:cNvPr>
          <p:cNvCxnSpPr>
            <a:cxnSpLocks/>
            <a:stCxn id="13" idx="3"/>
            <a:endCxn id="12" idx="1"/>
          </p:cNvCxnSpPr>
          <p:nvPr/>
        </p:nvCxnSpPr>
        <p:spPr>
          <a:xfrm flipH="1">
            <a:off x="2448412" y="3478918"/>
            <a:ext cx="9168914" cy="1922205"/>
          </a:xfrm>
          <a:prstGeom prst="bentConnector5">
            <a:avLst>
              <a:gd name="adj1" fmla="val -2493"/>
              <a:gd name="adj2" fmla="val 50000"/>
              <a:gd name="adj3" fmla="val 102493"/>
            </a:avLst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34130E79-B64D-4554-B46B-BF7B8860D98F}"/>
              </a:ext>
            </a:extLst>
          </p:cNvPr>
          <p:cNvCxnSpPr>
            <a:cxnSpLocks/>
            <a:stCxn id="12" idx="3"/>
            <a:endCxn id="22" idx="1"/>
          </p:cNvCxnSpPr>
          <p:nvPr/>
        </p:nvCxnSpPr>
        <p:spPr>
          <a:xfrm>
            <a:off x="5148412" y="5401123"/>
            <a:ext cx="1471326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C3A82A2-2A65-4DBA-858C-ED51C66DF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293-700F-46EA-90E1-769426925D93}" type="slidenum">
              <a:rPr lang="fr-FR" smtClean="0"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744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182851-F6D7-45D4-A07E-759CD7C80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10836"/>
            <a:ext cx="9905998" cy="822037"/>
          </a:xfrm>
          <a:solidFill>
            <a:schemeClr val="tx1"/>
          </a:solidFill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 u="sng" dirty="0">
                <a:solidFill>
                  <a:schemeClr val="bg1"/>
                </a:solidFill>
              </a:rPr>
              <a:t>SVM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786BA5-9D17-4A8B-A237-92E8C311C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05527"/>
            <a:ext cx="9905999" cy="4285674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3756E17-50A9-4B81-BCBA-CE618B7FB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293-700F-46EA-90E1-769426925D93}" type="slidenum">
              <a:rPr lang="fr-FR" smtClean="0"/>
              <a:t>27</a:t>
            </a:fld>
            <a:endParaRPr lang="fr-FR" dirty="0"/>
          </a:p>
        </p:txBody>
      </p:sp>
      <p:pic>
        <p:nvPicPr>
          <p:cNvPr id="1026" name="Image 6">
            <a:extLst>
              <a:ext uri="{FF2B5EF4-FFF2-40B4-BE49-F238E27FC236}">
                <a16:creationId xmlns:a16="http://schemas.microsoft.com/office/drawing/2014/main" id="{B29AA00B-4B4B-4F53-AAAF-4362DA962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830" y="1713659"/>
            <a:ext cx="5959162" cy="343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79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16FA87-FF46-41AF-8A10-78A596881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040" y="77638"/>
            <a:ext cx="10607764" cy="707366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  <a:t>Entraînement et test du classifieur (SVM) :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0E760151-ACA0-4F36-8112-75352A96B6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6875933"/>
              </p:ext>
            </p:extLst>
          </p:nvPr>
        </p:nvGraphicFramePr>
        <p:xfrm>
          <a:off x="1728233" y="1094691"/>
          <a:ext cx="8735534" cy="1828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67767">
                  <a:extLst>
                    <a:ext uri="{9D8B030D-6E8A-4147-A177-3AD203B41FA5}">
                      <a16:colId xmlns:a16="http://schemas.microsoft.com/office/drawing/2014/main" val="2678125337"/>
                    </a:ext>
                  </a:extLst>
                </a:gridCol>
                <a:gridCol w="4367767">
                  <a:extLst>
                    <a:ext uri="{9D8B030D-6E8A-4147-A177-3AD203B41FA5}">
                      <a16:colId xmlns:a16="http://schemas.microsoft.com/office/drawing/2014/main" val="3299388294"/>
                    </a:ext>
                  </a:extLst>
                </a:gridCol>
              </a:tblGrid>
              <a:tr h="29817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Vecteur à 1 caractéristique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Précision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747344"/>
                  </a:ext>
                </a:extLst>
              </a:tr>
              <a:tr h="298173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IEMG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50,93 %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257125"/>
                  </a:ext>
                </a:extLst>
              </a:tr>
              <a:tr h="298173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MAV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50,00 %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037043"/>
                  </a:ext>
                </a:extLst>
              </a:tr>
              <a:tr h="298173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WL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80,31 %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250824"/>
                  </a:ext>
                </a:extLst>
              </a:tr>
              <a:tr h="298173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AMP_MAX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72,50 %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350994"/>
                  </a:ext>
                </a:extLst>
              </a:tr>
            </a:tbl>
          </a:graphicData>
        </a:graphic>
      </p:graphicFrame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D980A930-000A-425B-A6E4-FF675F2C13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898464"/>
              </p:ext>
            </p:extLst>
          </p:nvPr>
        </p:nvGraphicFramePr>
        <p:xfrm>
          <a:off x="1728233" y="4013003"/>
          <a:ext cx="8735534" cy="2463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67767">
                  <a:extLst>
                    <a:ext uri="{9D8B030D-6E8A-4147-A177-3AD203B41FA5}">
                      <a16:colId xmlns:a16="http://schemas.microsoft.com/office/drawing/2014/main" val="3551902766"/>
                    </a:ext>
                  </a:extLst>
                </a:gridCol>
                <a:gridCol w="4367767">
                  <a:extLst>
                    <a:ext uri="{9D8B030D-6E8A-4147-A177-3AD203B41FA5}">
                      <a16:colId xmlns:a16="http://schemas.microsoft.com/office/drawing/2014/main" val="2560385754"/>
                    </a:ext>
                  </a:extLst>
                </a:gridCol>
              </a:tblGrid>
              <a:tr h="41058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Vecteur à 2 caractéristiques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Précision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886099"/>
                  </a:ext>
                </a:extLst>
              </a:tr>
              <a:tr h="410580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WL+IEMG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80,31 %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909956"/>
                  </a:ext>
                </a:extLst>
              </a:tr>
              <a:tr h="410580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WL+MAV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80,93 %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681339"/>
                  </a:ext>
                </a:extLst>
              </a:tr>
              <a:tr h="410580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WL+SSC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81,56 %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418565"/>
                  </a:ext>
                </a:extLst>
              </a:tr>
              <a:tr h="410580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WL+AMP_MAX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83,12 %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724742"/>
                  </a:ext>
                </a:extLst>
              </a:tr>
              <a:tr h="410580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WL+STD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80,93 %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54511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AC08C0C5-9E5C-43F9-AD9B-78F1F9061A20}"/>
              </a:ext>
            </a:extLst>
          </p:cNvPr>
          <p:cNvSpPr/>
          <p:nvPr/>
        </p:nvSpPr>
        <p:spPr>
          <a:xfrm>
            <a:off x="1728233" y="2180756"/>
            <a:ext cx="8735534" cy="38818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4D0EC2-AA26-4FB9-B33F-2CA642D325C5}"/>
              </a:ext>
            </a:extLst>
          </p:cNvPr>
          <p:cNvSpPr/>
          <p:nvPr/>
        </p:nvSpPr>
        <p:spPr>
          <a:xfrm>
            <a:off x="1728233" y="5667556"/>
            <a:ext cx="8735534" cy="40544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B066A99-7F7C-48D8-9D7D-FAC273A02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293-700F-46EA-90E1-769426925D93}" type="slidenum">
              <a:rPr lang="fr-FR" smtClean="0"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584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57D559-F5A4-4FD8-B1D8-35E71451C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88030"/>
            <a:ext cx="10469742" cy="748731"/>
          </a:xfrm>
          <a:solidFill>
            <a:schemeClr val="tx1"/>
          </a:solidFill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  <a:t>Entraînement et test du classifieur (SVM):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433192-7A54-4174-9FE1-8D242D379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957532"/>
            <a:ext cx="9905999" cy="5509256"/>
          </a:xfrm>
        </p:spPr>
        <p:txBody>
          <a:bodyPr/>
          <a:lstStyle/>
          <a:p>
            <a:r>
              <a:rPr lang="fr-FR" dirty="0">
                <a:solidFill>
                  <a:schemeClr val="bg1">
                    <a:lumMod val="95000"/>
                    <a:lumOff val="5000"/>
                  </a:schemeClr>
                </a:solidFill>
              </a:rPr>
              <a:t>L’optimisation de l’entrainement du classifieur a permis d’obtenir une précision de 83,75 %.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73ADF062-D8CF-4C29-AAD0-8DEB8FF2017F}"/>
              </a:ext>
            </a:extLst>
          </p:cNvPr>
          <p:cNvSpPr/>
          <p:nvPr/>
        </p:nvSpPr>
        <p:spPr>
          <a:xfrm>
            <a:off x="1482700" y="1978193"/>
            <a:ext cx="3384000" cy="1656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Entraînement du SVM Vecteur (WL+AMP_MAX)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51568B42-AAFB-412E-99C0-27D876BC6BB3}"/>
              </a:ext>
            </a:extLst>
          </p:cNvPr>
          <p:cNvSpPr/>
          <p:nvPr/>
        </p:nvSpPr>
        <p:spPr>
          <a:xfrm>
            <a:off x="1482700" y="4008746"/>
            <a:ext cx="3384000" cy="1656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MATLAB</a:t>
            </a:r>
          </a:p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Optimisation du SVM Vecteur (WL+AMP_MAX)</a:t>
            </a:r>
            <a:endParaRPr lang="fr-FR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1353015-8053-419E-B9A3-30F2782CE246}"/>
              </a:ext>
            </a:extLst>
          </p:cNvPr>
          <p:cNvSpPr/>
          <p:nvPr/>
        </p:nvSpPr>
        <p:spPr>
          <a:xfrm>
            <a:off x="7322122" y="1991971"/>
            <a:ext cx="3384000" cy="1642222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Précision = 83,12 %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498300BC-6441-4910-BA58-AEB1A2DACEAB}"/>
              </a:ext>
            </a:extLst>
          </p:cNvPr>
          <p:cNvSpPr/>
          <p:nvPr/>
        </p:nvSpPr>
        <p:spPr>
          <a:xfrm>
            <a:off x="7322122" y="4008746"/>
            <a:ext cx="3384000" cy="1656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Précision = 83,75 %</a:t>
            </a:r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1FDFB9FD-6C2A-43DD-8C71-91459926D887}"/>
              </a:ext>
            </a:extLst>
          </p:cNvPr>
          <p:cNvSpPr/>
          <p:nvPr/>
        </p:nvSpPr>
        <p:spPr>
          <a:xfrm>
            <a:off x="5448675" y="2860512"/>
            <a:ext cx="1291472" cy="235092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CE7B90CF-DEB1-426D-89B4-902B71B90F89}"/>
              </a:ext>
            </a:extLst>
          </p:cNvPr>
          <p:cNvSpPr/>
          <p:nvPr/>
        </p:nvSpPr>
        <p:spPr>
          <a:xfrm>
            <a:off x="5450264" y="4719200"/>
            <a:ext cx="1291472" cy="235092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933A176F-E01F-4506-965A-9340375BF37A}"/>
              </a:ext>
            </a:extLst>
          </p:cNvPr>
          <p:cNvSpPr/>
          <p:nvPr/>
        </p:nvSpPr>
        <p:spPr>
          <a:xfrm>
            <a:off x="5495818" y="2428390"/>
            <a:ext cx="1197186" cy="5432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Test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E01C1B7F-93AF-49CC-8181-B72A7AAE103B}"/>
              </a:ext>
            </a:extLst>
          </p:cNvPr>
          <p:cNvSpPr/>
          <p:nvPr/>
        </p:nvSpPr>
        <p:spPr>
          <a:xfrm>
            <a:off x="5495818" y="4293449"/>
            <a:ext cx="1197186" cy="5432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Test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EBD8F6-DB7D-4C04-AD05-6587A87C8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293-700F-46EA-90E1-769426925D93}" type="slidenum">
              <a:rPr lang="fr-FR" smtClean="0"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131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B704D2-B25E-4785-8312-5C11EA94B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9858" y="3019740"/>
            <a:ext cx="5912284" cy="818521"/>
          </a:xfr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Objectif du projet</a:t>
            </a:r>
          </a:p>
        </p:txBody>
      </p:sp>
    </p:spTree>
    <p:extLst>
      <p:ext uri="{BB962C8B-B14F-4D97-AF65-F5344CB8AC3E}">
        <p14:creationId xmlns:p14="http://schemas.microsoft.com/office/powerpoint/2010/main" val="328756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456F99-C260-466C-A4C8-4FE61CEF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055" y="83127"/>
            <a:ext cx="10585891" cy="831273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  <a:t>Schéma bloc du système de classification :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7577EA-EE23-4D0E-99B4-92CE6AD3A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914400"/>
            <a:ext cx="11811000" cy="5683577"/>
          </a:xfrm>
          <a:noFill/>
          <a:ln w="28575">
            <a:noFill/>
          </a:ln>
        </p:spPr>
        <p:txBody>
          <a:bodyPr>
            <a:normAutofit/>
          </a:bodyPr>
          <a:lstStyle/>
          <a:p>
            <a:endParaRPr lang="fr-FR" sz="2800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A4CC0A1-65B1-4BDA-A2A5-3C69DAFA8911}"/>
              </a:ext>
            </a:extLst>
          </p:cNvPr>
          <p:cNvSpPr/>
          <p:nvPr/>
        </p:nvSpPr>
        <p:spPr>
          <a:xfrm>
            <a:off x="1031435" y="1113331"/>
            <a:ext cx="2700000" cy="12600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Base de données</a:t>
            </a:r>
            <a:r>
              <a:rPr lang="fr-FR" sz="2800" dirty="0"/>
              <a:t> 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99325D7-2A0D-46E8-8CDB-952D38D7AF9C}"/>
              </a:ext>
            </a:extLst>
          </p:cNvPr>
          <p:cNvSpPr/>
          <p:nvPr/>
        </p:nvSpPr>
        <p:spPr>
          <a:xfrm>
            <a:off x="4746000" y="1115673"/>
            <a:ext cx="2700000" cy="12600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Organisation de la base de données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20367F1C-D2AD-4E25-9F5C-E5CC62AE9D4D}"/>
              </a:ext>
            </a:extLst>
          </p:cNvPr>
          <p:cNvSpPr/>
          <p:nvPr/>
        </p:nvSpPr>
        <p:spPr>
          <a:xfrm>
            <a:off x="574674" y="2846576"/>
            <a:ext cx="2700000" cy="126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Extraction des caractéristiques 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3B655D84-A55E-464E-B9EF-8EC97616970C}"/>
              </a:ext>
            </a:extLst>
          </p:cNvPr>
          <p:cNvSpPr/>
          <p:nvPr/>
        </p:nvSpPr>
        <p:spPr>
          <a:xfrm>
            <a:off x="8460566" y="1115673"/>
            <a:ext cx="2700000" cy="126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Segmentation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9CEAF005-8B45-4CEA-B773-4830AFF98BCC}"/>
              </a:ext>
            </a:extLst>
          </p:cNvPr>
          <p:cNvSpPr/>
          <p:nvPr/>
        </p:nvSpPr>
        <p:spPr>
          <a:xfrm>
            <a:off x="4746000" y="2846576"/>
            <a:ext cx="2700000" cy="126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Boxplot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D2EFF4F5-ACC4-45D4-ADC1-E574F762E673}"/>
              </a:ext>
            </a:extLst>
          </p:cNvPr>
          <p:cNvSpPr/>
          <p:nvPr/>
        </p:nvSpPr>
        <p:spPr>
          <a:xfrm>
            <a:off x="2448412" y="4771123"/>
            <a:ext cx="2700000" cy="1260000"/>
          </a:xfrm>
          <a:prstGeom prst="round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Validation croisée 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DD08737E-0A37-4BDB-A7C9-8A3C12C358D9}"/>
              </a:ext>
            </a:extLst>
          </p:cNvPr>
          <p:cNvSpPr/>
          <p:nvPr/>
        </p:nvSpPr>
        <p:spPr>
          <a:xfrm>
            <a:off x="8917326" y="2848918"/>
            <a:ext cx="2700000" cy="126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Entraînement et test du classifieur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DA7C4000-B155-41FD-8986-8F60E83EAC1C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>
            <a:off x="3731435" y="1743331"/>
            <a:ext cx="1014565" cy="234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9304EBB0-9B52-4230-944D-1783F4E57DA3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>
            <a:off x="7446000" y="1745673"/>
            <a:ext cx="1014566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 : en angle 29">
            <a:extLst>
              <a:ext uri="{FF2B5EF4-FFF2-40B4-BE49-F238E27FC236}">
                <a16:creationId xmlns:a16="http://schemas.microsoft.com/office/drawing/2014/main" id="{275FDA9C-455C-4886-B09B-39E341721271}"/>
              </a:ext>
            </a:extLst>
          </p:cNvPr>
          <p:cNvCxnSpPr>
            <a:cxnSpLocks/>
            <a:stCxn id="10" idx="3"/>
            <a:endCxn id="9" idx="1"/>
          </p:cNvCxnSpPr>
          <p:nvPr/>
        </p:nvCxnSpPr>
        <p:spPr>
          <a:xfrm flipH="1">
            <a:off x="574674" y="1745673"/>
            <a:ext cx="10585892" cy="1730903"/>
          </a:xfrm>
          <a:prstGeom prst="bentConnector5">
            <a:avLst>
              <a:gd name="adj1" fmla="val -2159"/>
              <a:gd name="adj2" fmla="val 50000"/>
              <a:gd name="adj3" fmla="val 102159"/>
            </a:avLst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3AFCCB41-8982-4B86-904D-67823CBC9531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3274674" y="3476576"/>
            <a:ext cx="1471326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 : en angle 40">
            <a:extLst>
              <a:ext uri="{FF2B5EF4-FFF2-40B4-BE49-F238E27FC236}">
                <a16:creationId xmlns:a16="http://schemas.microsoft.com/office/drawing/2014/main" id="{0AB3DDD8-0977-4559-B56F-9860B6F999FC}"/>
              </a:ext>
            </a:extLst>
          </p:cNvPr>
          <p:cNvCxnSpPr>
            <a:cxnSpLocks/>
            <a:stCxn id="11" idx="3"/>
            <a:endCxn id="13" idx="1"/>
          </p:cNvCxnSpPr>
          <p:nvPr/>
        </p:nvCxnSpPr>
        <p:spPr>
          <a:xfrm>
            <a:off x="7446000" y="3476576"/>
            <a:ext cx="1471326" cy="2342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6F5A1C0B-546F-4838-8B15-C69FFC33578C}"/>
              </a:ext>
            </a:extLst>
          </p:cNvPr>
          <p:cNvSpPr/>
          <p:nvPr/>
        </p:nvSpPr>
        <p:spPr>
          <a:xfrm>
            <a:off x="6619738" y="4771123"/>
            <a:ext cx="2700000" cy="126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Equation de l’hyperplan</a:t>
            </a:r>
          </a:p>
        </p:txBody>
      </p:sp>
      <p:cxnSp>
        <p:nvCxnSpPr>
          <p:cNvPr id="53" name="Connecteur : en angle 52">
            <a:extLst>
              <a:ext uri="{FF2B5EF4-FFF2-40B4-BE49-F238E27FC236}">
                <a16:creationId xmlns:a16="http://schemas.microsoft.com/office/drawing/2014/main" id="{A4A1790D-BB80-4E50-824F-CDD70C59C1E7}"/>
              </a:ext>
            </a:extLst>
          </p:cNvPr>
          <p:cNvCxnSpPr>
            <a:cxnSpLocks/>
            <a:stCxn id="13" idx="3"/>
            <a:endCxn id="12" idx="1"/>
          </p:cNvCxnSpPr>
          <p:nvPr/>
        </p:nvCxnSpPr>
        <p:spPr>
          <a:xfrm flipH="1">
            <a:off x="2448412" y="3478918"/>
            <a:ext cx="9168914" cy="1922205"/>
          </a:xfrm>
          <a:prstGeom prst="bentConnector5">
            <a:avLst>
              <a:gd name="adj1" fmla="val -2493"/>
              <a:gd name="adj2" fmla="val 50000"/>
              <a:gd name="adj3" fmla="val 102493"/>
            </a:avLst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34130E79-B64D-4554-B46B-BF7B8860D98F}"/>
              </a:ext>
            </a:extLst>
          </p:cNvPr>
          <p:cNvCxnSpPr>
            <a:cxnSpLocks/>
            <a:stCxn id="12" idx="3"/>
            <a:endCxn id="22" idx="1"/>
          </p:cNvCxnSpPr>
          <p:nvPr/>
        </p:nvCxnSpPr>
        <p:spPr>
          <a:xfrm>
            <a:off x="5148412" y="5401123"/>
            <a:ext cx="1471326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CDD2DEA-4571-4F7F-B044-0A08D97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293-700F-46EA-90E1-769426925D93}" type="slidenum">
              <a:rPr lang="fr-FR" smtClean="0"/>
              <a:t>30</a:t>
            </a:fld>
            <a:endParaRPr lang="fr-FR" dirty="0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9D82C41C-2640-4D57-80CA-3FC6548C55B4}"/>
              </a:ext>
            </a:extLst>
          </p:cNvPr>
          <p:cNvSpPr/>
          <p:nvPr/>
        </p:nvSpPr>
        <p:spPr>
          <a:xfrm>
            <a:off x="1031435" y="1110989"/>
            <a:ext cx="2700000" cy="126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Base de données</a:t>
            </a:r>
            <a:r>
              <a:rPr lang="fr-FR" sz="2800" dirty="0"/>
              <a:t> 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A2A2FC80-6E6B-4D75-9655-6CC49B36A913}"/>
              </a:ext>
            </a:extLst>
          </p:cNvPr>
          <p:cNvSpPr/>
          <p:nvPr/>
        </p:nvSpPr>
        <p:spPr>
          <a:xfrm>
            <a:off x="4746000" y="1113331"/>
            <a:ext cx="2700000" cy="126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Organisation de la base de données</a:t>
            </a:r>
          </a:p>
        </p:txBody>
      </p:sp>
    </p:spTree>
    <p:extLst>
      <p:ext uri="{BB962C8B-B14F-4D97-AF65-F5344CB8AC3E}">
        <p14:creationId xmlns:p14="http://schemas.microsoft.com/office/powerpoint/2010/main" val="84738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27D7F3-9D57-4222-A992-B82FE78D5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12866"/>
            <a:ext cx="9905998" cy="707366"/>
          </a:xfrm>
          <a:solidFill>
            <a:schemeClr val="tx1"/>
          </a:solidFill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  <a:t>Validation croisée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31EBDB-5C92-4920-80EC-32ED81784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248" y="793630"/>
            <a:ext cx="11783504" cy="5880547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75D00CB-2FC2-4EE3-A0AB-DA2F31A58051}"/>
              </a:ext>
            </a:extLst>
          </p:cNvPr>
          <p:cNvSpPr/>
          <p:nvPr/>
        </p:nvSpPr>
        <p:spPr>
          <a:xfrm>
            <a:off x="9503751" y="2907000"/>
            <a:ext cx="2484000" cy="1044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VALIDATION DU SYSTÈME DE CLASSIFICATION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1FC309B5-1429-4CC6-8F37-9584CAFD4E51}"/>
              </a:ext>
            </a:extLst>
          </p:cNvPr>
          <p:cNvSpPr/>
          <p:nvPr/>
        </p:nvSpPr>
        <p:spPr>
          <a:xfrm>
            <a:off x="6641570" y="2907000"/>
            <a:ext cx="2484000" cy="1044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Différence = 0,52%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11154DB-575E-468E-897F-AC1CE2C51EAA}"/>
              </a:ext>
            </a:extLst>
          </p:cNvPr>
          <p:cNvSpPr/>
          <p:nvPr/>
        </p:nvSpPr>
        <p:spPr>
          <a:xfrm>
            <a:off x="3894249" y="3961596"/>
            <a:ext cx="2484000" cy="1044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Précision =84,27%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2474700C-6038-48B4-88D3-D4A6B5CE6F9B}"/>
              </a:ext>
            </a:extLst>
          </p:cNvPr>
          <p:cNvSpPr/>
          <p:nvPr/>
        </p:nvSpPr>
        <p:spPr>
          <a:xfrm>
            <a:off x="3894249" y="1863000"/>
            <a:ext cx="2484000" cy="1044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Précision = 83,75%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057DEB2-AE7E-4727-8E54-A387E920F26D}"/>
              </a:ext>
            </a:extLst>
          </p:cNvPr>
          <p:cNvSpPr/>
          <p:nvPr/>
        </p:nvSpPr>
        <p:spPr>
          <a:xfrm>
            <a:off x="487262" y="3979521"/>
            <a:ext cx="2484000" cy="1044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Validation croisée </a:t>
            </a:r>
          </a:p>
          <a:p>
            <a:pPr algn="ctr"/>
            <a:r>
              <a:rPr lang="fr-FR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k=480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1D38805A-EA1A-4341-9FFB-B15FA2762BFB}"/>
              </a:ext>
            </a:extLst>
          </p:cNvPr>
          <p:cNvSpPr/>
          <p:nvPr/>
        </p:nvSpPr>
        <p:spPr>
          <a:xfrm>
            <a:off x="487262" y="1834479"/>
            <a:ext cx="2484000" cy="1044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Entraînement SVM </a:t>
            </a:r>
          </a:p>
          <a:p>
            <a:pPr algn="ctr"/>
            <a:r>
              <a:rPr lang="fr-FR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Vecteur (WL+AMP_MAX)</a:t>
            </a:r>
            <a:endParaRPr lang="fr-FR" sz="2000" b="1" dirty="0"/>
          </a:p>
        </p:txBody>
      </p:sp>
      <p:cxnSp>
        <p:nvCxnSpPr>
          <p:cNvPr id="13" name="Connecteur : en angle 12">
            <a:extLst>
              <a:ext uri="{FF2B5EF4-FFF2-40B4-BE49-F238E27FC236}">
                <a16:creationId xmlns:a16="http://schemas.microsoft.com/office/drawing/2014/main" id="{5B4FD5E1-1B80-47AC-BE7B-23CA6922DA75}"/>
              </a:ext>
            </a:extLst>
          </p:cNvPr>
          <p:cNvCxnSpPr>
            <a:cxnSpLocks/>
            <a:stCxn id="9" idx="3"/>
            <a:endCxn id="7" idx="0"/>
          </p:cNvCxnSpPr>
          <p:nvPr/>
        </p:nvCxnSpPr>
        <p:spPr>
          <a:xfrm>
            <a:off x="6378249" y="2385000"/>
            <a:ext cx="1505321" cy="522000"/>
          </a:xfrm>
          <a:prstGeom prst="bentConnector2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 : en angle 15">
            <a:extLst>
              <a:ext uri="{FF2B5EF4-FFF2-40B4-BE49-F238E27FC236}">
                <a16:creationId xmlns:a16="http://schemas.microsoft.com/office/drawing/2014/main" id="{22130BD6-A92C-4125-A3BA-7632C4B26924}"/>
              </a:ext>
            </a:extLst>
          </p:cNvPr>
          <p:cNvCxnSpPr>
            <a:cxnSpLocks/>
            <a:stCxn id="8" idx="3"/>
            <a:endCxn id="7" idx="2"/>
          </p:cNvCxnSpPr>
          <p:nvPr/>
        </p:nvCxnSpPr>
        <p:spPr>
          <a:xfrm flipV="1">
            <a:off x="6378249" y="3951000"/>
            <a:ext cx="1505321" cy="532596"/>
          </a:xfrm>
          <a:prstGeom prst="bentConnector2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D625CCC2-01E4-46B4-B907-3D4F88918005}"/>
              </a:ext>
            </a:extLst>
          </p:cNvPr>
          <p:cNvCxnSpPr>
            <a:cxnSpLocks/>
            <a:stCxn id="7" idx="3"/>
            <a:endCxn id="4" idx="1"/>
          </p:cNvCxnSpPr>
          <p:nvPr/>
        </p:nvCxnSpPr>
        <p:spPr>
          <a:xfrm>
            <a:off x="9125570" y="3429000"/>
            <a:ext cx="378181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èche : droite 23">
            <a:extLst>
              <a:ext uri="{FF2B5EF4-FFF2-40B4-BE49-F238E27FC236}">
                <a16:creationId xmlns:a16="http://schemas.microsoft.com/office/drawing/2014/main" id="{98B374EA-5FEB-453C-A952-EAAA0F933094}"/>
              </a:ext>
            </a:extLst>
          </p:cNvPr>
          <p:cNvSpPr/>
          <p:nvPr/>
        </p:nvSpPr>
        <p:spPr>
          <a:xfrm>
            <a:off x="3038228" y="2271878"/>
            <a:ext cx="779627" cy="226243"/>
          </a:xfrm>
          <a:prstGeom prst="rightArrow">
            <a:avLst/>
          </a:prstGeom>
          <a:solidFill>
            <a:schemeClr val="bg1">
              <a:lumMod val="95000"/>
              <a:lumOff val="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Flèche : droite 24">
            <a:extLst>
              <a:ext uri="{FF2B5EF4-FFF2-40B4-BE49-F238E27FC236}">
                <a16:creationId xmlns:a16="http://schemas.microsoft.com/office/drawing/2014/main" id="{FF64B122-FB5F-4DE2-AB93-4432DCFBF2AE}"/>
              </a:ext>
            </a:extLst>
          </p:cNvPr>
          <p:cNvSpPr/>
          <p:nvPr/>
        </p:nvSpPr>
        <p:spPr>
          <a:xfrm>
            <a:off x="3038229" y="4388399"/>
            <a:ext cx="779626" cy="226243"/>
          </a:xfrm>
          <a:prstGeom prst="rightArrow">
            <a:avLst/>
          </a:prstGeom>
          <a:solidFill>
            <a:schemeClr val="bg1">
              <a:lumMod val="95000"/>
              <a:lumOff val="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1010ECF4-5BCE-40EE-BCB8-FE2356C433E4}"/>
              </a:ext>
            </a:extLst>
          </p:cNvPr>
          <p:cNvSpPr/>
          <p:nvPr/>
        </p:nvSpPr>
        <p:spPr>
          <a:xfrm>
            <a:off x="2971262" y="1887584"/>
            <a:ext cx="779626" cy="4233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Test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CA3207D5-9D13-490B-96A1-E395E45DECC6}"/>
              </a:ext>
            </a:extLst>
          </p:cNvPr>
          <p:cNvSpPr/>
          <p:nvPr/>
        </p:nvSpPr>
        <p:spPr>
          <a:xfrm>
            <a:off x="2971262" y="4037720"/>
            <a:ext cx="779626" cy="4233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Test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EA1166-EAB0-4385-ABC8-EE1D4D39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293-700F-46EA-90E1-769426925D93}" type="slidenum">
              <a:rPr lang="fr-FR" smtClean="0"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84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456F99-C260-466C-A4C8-4FE61CEF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44" y="83127"/>
            <a:ext cx="10475913" cy="831273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  <a:t>Schéma bloc du système de classification :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7577EA-EE23-4D0E-99B4-92CE6AD3A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914400"/>
            <a:ext cx="11811000" cy="5683577"/>
          </a:xfrm>
          <a:noFill/>
          <a:ln w="28575">
            <a:noFill/>
          </a:ln>
        </p:spPr>
        <p:txBody>
          <a:bodyPr>
            <a:normAutofit/>
          </a:bodyPr>
          <a:lstStyle/>
          <a:p>
            <a:endParaRPr lang="fr-FR" sz="2800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A4CC0A1-65B1-4BDA-A2A5-3C69DAFA8911}"/>
              </a:ext>
            </a:extLst>
          </p:cNvPr>
          <p:cNvSpPr/>
          <p:nvPr/>
        </p:nvSpPr>
        <p:spPr>
          <a:xfrm>
            <a:off x="1031435" y="1113331"/>
            <a:ext cx="2700000" cy="126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Base de données</a:t>
            </a:r>
            <a:r>
              <a:rPr lang="fr-FR" sz="2800" dirty="0"/>
              <a:t> 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99325D7-2A0D-46E8-8CDB-952D38D7AF9C}"/>
              </a:ext>
            </a:extLst>
          </p:cNvPr>
          <p:cNvSpPr/>
          <p:nvPr/>
        </p:nvSpPr>
        <p:spPr>
          <a:xfrm>
            <a:off x="4746000" y="1115673"/>
            <a:ext cx="2700000" cy="126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Organisation de la base de données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20367F1C-D2AD-4E25-9F5C-E5CC62AE9D4D}"/>
              </a:ext>
            </a:extLst>
          </p:cNvPr>
          <p:cNvSpPr/>
          <p:nvPr/>
        </p:nvSpPr>
        <p:spPr>
          <a:xfrm>
            <a:off x="574674" y="2846576"/>
            <a:ext cx="2700000" cy="126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Extraction des caractéristiques 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3B655D84-A55E-464E-B9EF-8EC97616970C}"/>
              </a:ext>
            </a:extLst>
          </p:cNvPr>
          <p:cNvSpPr/>
          <p:nvPr/>
        </p:nvSpPr>
        <p:spPr>
          <a:xfrm>
            <a:off x="8460566" y="1115673"/>
            <a:ext cx="2700000" cy="126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Segmentation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9CEAF005-8B45-4CEA-B773-4830AFF98BCC}"/>
              </a:ext>
            </a:extLst>
          </p:cNvPr>
          <p:cNvSpPr/>
          <p:nvPr/>
        </p:nvSpPr>
        <p:spPr>
          <a:xfrm>
            <a:off x="4746000" y="2846576"/>
            <a:ext cx="2700000" cy="126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Boxplot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D2EFF4F5-ACC4-45D4-ADC1-E574F762E673}"/>
              </a:ext>
            </a:extLst>
          </p:cNvPr>
          <p:cNvSpPr/>
          <p:nvPr/>
        </p:nvSpPr>
        <p:spPr>
          <a:xfrm>
            <a:off x="2448412" y="4771123"/>
            <a:ext cx="2700000" cy="126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Validation croisée 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DD08737E-0A37-4BDB-A7C9-8A3C12C358D9}"/>
              </a:ext>
            </a:extLst>
          </p:cNvPr>
          <p:cNvSpPr/>
          <p:nvPr/>
        </p:nvSpPr>
        <p:spPr>
          <a:xfrm>
            <a:off x="8917326" y="2848918"/>
            <a:ext cx="2700000" cy="126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Entraînement et test du classifieur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DA7C4000-B155-41FD-8986-8F60E83EAC1C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>
            <a:off x="3731435" y="1743331"/>
            <a:ext cx="1014565" cy="234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9304EBB0-9B52-4230-944D-1783F4E57DA3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>
            <a:off x="7446000" y="1745673"/>
            <a:ext cx="1014566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 : en angle 29">
            <a:extLst>
              <a:ext uri="{FF2B5EF4-FFF2-40B4-BE49-F238E27FC236}">
                <a16:creationId xmlns:a16="http://schemas.microsoft.com/office/drawing/2014/main" id="{275FDA9C-455C-4886-B09B-39E341721271}"/>
              </a:ext>
            </a:extLst>
          </p:cNvPr>
          <p:cNvCxnSpPr>
            <a:cxnSpLocks/>
            <a:stCxn id="10" idx="3"/>
            <a:endCxn id="9" idx="1"/>
          </p:cNvCxnSpPr>
          <p:nvPr/>
        </p:nvCxnSpPr>
        <p:spPr>
          <a:xfrm flipH="1">
            <a:off x="574674" y="1745673"/>
            <a:ext cx="10585892" cy="1730903"/>
          </a:xfrm>
          <a:prstGeom prst="bentConnector5">
            <a:avLst>
              <a:gd name="adj1" fmla="val -2159"/>
              <a:gd name="adj2" fmla="val 50000"/>
              <a:gd name="adj3" fmla="val 102159"/>
            </a:avLst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3AFCCB41-8982-4B86-904D-67823CBC9531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3274674" y="3476576"/>
            <a:ext cx="1471326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 : en angle 40">
            <a:extLst>
              <a:ext uri="{FF2B5EF4-FFF2-40B4-BE49-F238E27FC236}">
                <a16:creationId xmlns:a16="http://schemas.microsoft.com/office/drawing/2014/main" id="{0AB3DDD8-0977-4559-B56F-9860B6F999FC}"/>
              </a:ext>
            </a:extLst>
          </p:cNvPr>
          <p:cNvCxnSpPr>
            <a:cxnSpLocks/>
            <a:stCxn id="11" idx="3"/>
            <a:endCxn id="13" idx="1"/>
          </p:cNvCxnSpPr>
          <p:nvPr/>
        </p:nvCxnSpPr>
        <p:spPr>
          <a:xfrm>
            <a:off x="7446000" y="3476576"/>
            <a:ext cx="1471326" cy="2342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6F5A1C0B-546F-4838-8B15-C69FFC33578C}"/>
              </a:ext>
            </a:extLst>
          </p:cNvPr>
          <p:cNvSpPr/>
          <p:nvPr/>
        </p:nvSpPr>
        <p:spPr>
          <a:xfrm>
            <a:off x="6619738" y="4771123"/>
            <a:ext cx="2700000" cy="1260000"/>
          </a:xfrm>
          <a:prstGeom prst="round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Equation de l’hyperplan</a:t>
            </a:r>
          </a:p>
        </p:txBody>
      </p:sp>
      <p:cxnSp>
        <p:nvCxnSpPr>
          <p:cNvPr id="53" name="Connecteur : en angle 52">
            <a:extLst>
              <a:ext uri="{FF2B5EF4-FFF2-40B4-BE49-F238E27FC236}">
                <a16:creationId xmlns:a16="http://schemas.microsoft.com/office/drawing/2014/main" id="{A4A1790D-BB80-4E50-824F-CDD70C59C1E7}"/>
              </a:ext>
            </a:extLst>
          </p:cNvPr>
          <p:cNvCxnSpPr>
            <a:cxnSpLocks/>
            <a:stCxn id="13" idx="3"/>
            <a:endCxn id="12" idx="1"/>
          </p:cNvCxnSpPr>
          <p:nvPr/>
        </p:nvCxnSpPr>
        <p:spPr>
          <a:xfrm flipH="1">
            <a:off x="2448412" y="3478918"/>
            <a:ext cx="9168914" cy="1922205"/>
          </a:xfrm>
          <a:prstGeom prst="bentConnector5">
            <a:avLst>
              <a:gd name="adj1" fmla="val -2493"/>
              <a:gd name="adj2" fmla="val 50000"/>
              <a:gd name="adj3" fmla="val 102493"/>
            </a:avLst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34130E79-B64D-4554-B46B-BF7B8860D98F}"/>
              </a:ext>
            </a:extLst>
          </p:cNvPr>
          <p:cNvCxnSpPr>
            <a:cxnSpLocks/>
            <a:stCxn id="12" idx="3"/>
            <a:endCxn id="22" idx="1"/>
          </p:cNvCxnSpPr>
          <p:nvPr/>
        </p:nvCxnSpPr>
        <p:spPr>
          <a:xfrm>
            <a:off x="5148412" y="5401123"/>
            <a:ext cx="1471326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C69AAB8-12B6-48C2-8F01-B76B318B3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293-700F-46EA-90E1-769426925D93}" type="slidenum">
              <a:rPr lang="fr-FR" smtClean="0"/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584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375867-4FEA-475B-92ED-BE4927BEB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75053"/>
            <a:ext cx="9905998" cy="744456"/>
          </a:xfrm>
          <a:solidFill>
            <a:schemeClr val="tx1"/>
          </a:solidFill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  <a:t>Equation de l’hyperplan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81E11E-CFFA-4F68-B727-C76CAD9B5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416" y="990601"/>
            <a:ext cx="11383169" cy="5705474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2EDE03FA-9A7F-457C-9C62-199C8B240D3A}"/>
              </a:ext>
            </a:extLst>
          </p:cNvPr>
          <p:cNvSpPr/>
          <p:nvPr/>
        </p:nvSpPr>
        <p:spPr>
          <a:xfrm>
            <a:off x="447834" y="1479340"/>
            <a:ext cx="2088000" cy="108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Vecteur de dimension 2 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40E16BE6-C391-469C-9B17-FE508D119D8D}"/>
              </a:ext>
            </a:extLst>
          </p:cNvPr>
          <p:cNvSpPr/>
          <p:nvPr/>
        </p:nvSpPr>
        <p:spPr>
          <a:xfrm>
            <a:off x="3444913" y="1492145"/>
            <a:ext cx="2088000" cy="108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L’hyperplan d’ordre 2 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586A89AC-B777-4158-97E3-745E43D9B113}"/>
              </a:ext>
            </a:extLst>
          </p:cNvPr>
          <p:cNvSpPr/>
          <p:nvPr/>
        </p:nvSpPr>
        <p:spPr>
          <a:xfrm>
            <a:off x="6659087" y="1504635"/>
            <a:ext cx="2088000" cy="108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L’hyperplan séparateur est une droite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 : coins arrondis 5">
                <a:extLst>
                  <a:ext uri="{FF2B5EF4-FFF2-40B4-BE49-F238E27FC236}">
                    <a16:creationId xmlns:a16="http://schemas.microsoft.com/office/drawing/2014/main" id="{E4C60FFD-F33C-44D1-B778-AE375ECF9806}"/>
                  </a:ext>
                </a:extLst>
              </p:cNvPr>
              <p:cNvSpPr/>
              <p:nvPr/>
            </p:nvSpPr>
            <p:spPr>
              <a:xfrm>
                <a:off x="9656166" y="1762145"/>
                <a:ext cx="2088000" cy="540000"/>
              </a:xfrm>
              <a:prstGeom prst="roundRect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500" b="1" i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fr-FR" sz="2500" b="1" i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500" b="1" i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𝒂𝒙</m:t>
                      </m:r>
                      <m:r>
                        <a:rPr lang="fr-FR" sz="2500" b="1" i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500" b="1" i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2500" b="1" dirty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Rectangle : coins arrondis 5">
                <a:extLst>
                  <a:ext uri="{FF2B5EF4-FFF2-40B4-BE49-F238E27FC236}">
                    <a16:creationId xmlns:a16="http://schemas.microsoft.com/office/drawing/2014/main" id="{E4C60FFD-F33C-44D1-B778-AE375ECF98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6166" y="1762145"/>
                <a:ext cx="2088000" cy="540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757ACBEB-BB61-406C-913E-BF29DDE4B855}"/>
              </a:ext>
            </a:extLst>
          </p:cNvPr>
          <p:cNvSpPr/>
          <p:nvPr/>
        </p:nvSpPr>
        <p:spPr>
          <a:xfrm>
            <a:off x="8893156" y="1895475"/>
            <a:ext cx="596938" cy="304800"/>
          </a:xfrm>
          <a:prstGeom prst="rightArrow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56AB91E8-4AEE-4282-BE3F-044C9BBE0D6A}"/>
              </a:ext>
            </a:extLst>
          </p:cNvPr>
          <p:cNvSpPr/>
          <p:nvPr/>
        </p:nvSpPr>
        <p:spPr>
          <a:xfrm>
            <a:off x="2676686" y="1866940"/>
            <a:ext cx="596938" cy="304800"/>
          </a:xfrm>
          <a:prstGeom prst="rightArrow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28BBBC1C-809C-4CF6-87BD-6206FEDBA1C3}"/>
              </a:ext>
            </a:extLst>
          </p:cNvPr>
          <p:cNvSpPr/>
          <p:nvPr/>
        </p:nvSpPr>
        <p:spPr>
          <a:xfrm>
            <a:off x="5797531" y="1892235"/>
            <a:ext cx="596938" cy="304800"/>
          </a:xfrm>
          <a:prstGeom prst="rightArrow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 : coins arrondis 16">
                <a:extLst>
                  <a:ext uri="{FF2B5EF4-FFF2-40B4-BE49-F238E27FC236}">
                    <a16:creationId xmlns:a16="http://schemas.microsoft.com/office/drawing/2014/main" id="{832DA2B5-20B1-47F4-9009-8673DBF37A6D}"/>
                  </a:ext>
                </a:extLst>
              </p:cNvPr>
              <p:cNvSpPr/>
              <p:nvPr/>
            </p:nvSpPr>
            <p:spPr>
              <a:xfrm>
                <a:off x="7772401" y="3238500"/>
                <a:ext cx="2412000" cy="1080000"/>
              </a:xfrm>
              <a:prstGeom prst="roundRect">
                <a:avLst/>
              </a:prstGeom>
              <a:solidFill>
                <a:schemeClr val="tx1"/>
              </a:solidFill>
              <a:ln w="28575">
                <a:solidFill>
                  <a:schemeClr val="bg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500" b="1" i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fr-FR" sz="2500" b="1" i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500" b="1" i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fr-FR" sz="2500" b="1" i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500" b="1" i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𝟓𝟐𝟑𝟐</m:t>
                      </m:r>
                    </m:oMath>
                  </m:oMathPara>
                </a14:m>
                <a:endParaRPr lang="fr-FR" sz="2500" b="1" dirty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500" b="1" i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fr-FR" sz="2500" b="1" i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fr-FR" sz="2500" b="1" i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fr-FR" sz="2500" b="1" i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500" b="1" i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𝟗𝟕𝟕𝟓</m:t>
                      </m:r>
                    </m:oMath>
                  </m:oMathPara>
                </a14:m>
                <a:endParaRPr lang="fr-FR" sz="2500" b="1" dirty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Rectangle : coins arrondis 16">
                <a:extLst>
                  <a:ext uri="{FF2B5EF4-FFF2-40B4-BE49-F238E27FC236}">
                    <a16:creationId xmlns:a16="http://schemas.microsoft.com/office/drawing/2014/main" id="{832DA2B5-20B1-47F4-9009-8673DBF37A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1" y="3238500"/>
                <a:ext cx="2412000" cy="10800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bg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918C19C0-CE9D-49D1-A6FE-8FAE57B7D570}"/>
              </a:ext>
            </a:extLst>
          </p:cNvPr>
          <p:cNvSpPr/>
          <p:nvPr/>
        </p:nvSpPr>
        <p:spPr>
          <a:xfrm>
            <a:off x="2007601" y="3238500"/>
            <a:ext cx="2412000" cy="1080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MATLAB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43C94C9B-C5A5-4037-95C4-889AE9AF066A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>
            <a:off x="4419601" y="3778500"/>
            <a:ext cx="33528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 : coins arrondis 20">
                <a:extLst>
                  <a:ext uri="{FF2B5EF4-FFF2-40B4-BE49-F238E27FC236}">
                    <a16:creationId xmlns:a16="http://schemas.microsoft.com/office/drawing/2014/main" id="{3E5EF47B-A1EB-4769-94E2-50FDDA024D3D}"/>
                  </a:ext>
                </a:extLst>
              </p:cNvPr>
              <p:cNvSpPr/>
              <p:nvPr/>
            </p:nvSpPr>
            <p:spPr>
              <a:xfrm>
                <a:off x="3085603" y="4959639"/>
                <a:ext cx="6017616" cy="952497"/>
              </a:xfrm>
              <a:prstGeom prst="roundRect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5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Equation de l’hyperplan 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500" b="1" i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𝑾𝑳</m:t>
                      </m:r>
                      <m:r>
                        <a:rPr lang="fr-FR" sz="2500" b="1" i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500" b="1" i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fr-FR" sz="2500" b="1" i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500" b="1" i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𝟓𝟐𝟑𝟐</m:t>
                      </m:r>
                      <m:r>
                        <a:rPr lang="fr-FR" sz="2500" b="1" i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2500" b="1" i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𝑨𝑴𝑷</m:t>
                      </m:r>
                      <m:r>
                        <a:rPr lang="fr-FR" sz="2500" b="1" i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fr-FR" sz="2500" b="1" i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𝑴𝑨𝑿</m:t>
                      </m:r>
                      <m:r>
                        <a:rPr lang="fr-FR" sz="2500" b="1" i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500" b="1" i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fr-FR" sz="2500" b="1" i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500" b="1" i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𝟗𝟕𝟕𝟓</m:t>
                      </m:r>
                    </m:oMath>
                  </m:oMathPara>
                </a14:m>
                <a:endParaRPr lang="fr-FR" sz="2500" b="1" dirty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Rectangle : coins arrondis 20">
                <a:extLst>
                  <a:ext uri="{FF2B5EF4-FFF2-40B4-BE49-F238E27FC236}">
                    <a16:creationId xmlns:a16="http://schemas.microsoft.com/office/drawing/2014/main" id="{3E5EF47B-A1EB-4769-94E2-50FDDA024D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603" y="4959639"/>
                <a:ext cx="6017616" cy="95249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C1767D9-E27D-45C4-917B-307C68F2F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293-700F-46EA-90E1-769426925D93}" type="slidenum">
              <a:rPr lang="fr-FR" smtClean="0"/>
              <a:t>33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750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0A472C-94FF-4654-9284-486402408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09559"/>
            <a:ext cx="9905998" cy="640939"/>
          </a:xfrm>
          <a:solidFill>
            <a:schemeClr val="tx1"/>
          </a:solidFill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  <a:t>Equation de l’hyperplan :</a:t>
            </a:r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6735739-35AB-49B0-BF77-BD6CA55EF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E331C5C-4F91-465E-B78C-78E87E84A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415" y="1305496"/>
            <a:ext cx="9169991" cy="4531742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696C6FA-BA02-4184-8419-87FAECB0C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293-700F-46EA-90E1-769426925D93}" type="slidenum">
              <a:rPr lang="fr-FR" smtClean="0"/>
              <a:t>34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84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98E577-F3C1-44A5-81C7-D51980E77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7619" y="3019740"/>
            <a:ext cx="8456762" cy="818521"/>
          </a:xfr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Système d’actionnement </a:t>
            </a:r>
          </a:p>
        </p:txBody>
      </p:sp>
    </p:spTree>
    <p:extLst>
      <p:ext uri="{BB962C8B-B14F-4D97-AF65-F5344CB8AC3E}">
        <p14:creationId xmlns:p14="http://schemas.microsoft.com/office/powerpoint/2010/main" val="389540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180829-8C02-4F01-BE77-AD7B8BE7D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386"/>
            <a:ext cx="9905998" cy="741872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  <a:t>Choix du système d’actionnement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680F87-9455-405F-822F-4C767AE8C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35086"/>
            <a:ext cx="9905999" cy="5160605"/>
          </a:xfrm>
        </p:spPr>
        <p:txBody>
          <a:bodyPr/>
          <a:lstStyle/>
          <a:p>
            <a:r>
              <a:rPr lang="fr-FR" dirty="0">
                <a:solidFill>
                  <a:schemeClr val="bg1">
                    <a:lumMod val="95000"/>
                    <a:lumOff val="5000"/>
                  </a:schemeClr>
                </a:solidFill>
              </a:rPr>
              <a:t>Nous avons opté pour un servomoteur associé à un système d’engrenage.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2B041EC8-7EB4-4862-90AF-7B114C19D1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367697"/>
              </p:ext>
            </p:extLst>
          </p:nvPr>
        </p:nvGraphicFramePr>
        <p:xfrm>
          <a:off x="2030411" y="2046890"/>
          <a:ext cx="8128000" cy="2225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27991442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15484221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Caractéristiques du servomoteur </a:t>
                      </a:r>
                      <a:r>
                        <a:rPr lang="fr-FR" sz="18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HDKJ D3625MG </a:t>
                      </a:r>
                      <a:endParaRPr lang="fr-FR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395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Tension d’alimentation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4,8 V à 7,4 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543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Couple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26 kg.cm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556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Vitesse de rotation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142 rpm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980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Dimensions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19 X 54 X 45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27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Poids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67g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14079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FDD50D8E-EDE6-463A-9303-F8A52B659E84}"/>
              </a:ext>
            </a:extLst>
          </p:cNvPr>
          <p:cNvSpPr/>
          <p:nvPr/>
        </p:nvSpPr>
        <p:spPr>
          <a:xfrm>
            <a:off x="2053087" y="2812211"/>
            <a:ext cx="8065698" cy="3191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C7F5AB-6F92-4318-957C-31753C644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293-700F-46EA-90E1-769426925D93}" type="slidenum">
              <a:rPr lang="fr-FR" smtClean="0"/>
              <a:t>36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084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35E865-417C-4F4A-8227-9AB80B322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0213" y="2691936"/>
            <a:ext cx="8791575" cy="1474129"/>
          </a:xfr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fr-FR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Implémentation sur microcontrôleur </a:t>
            </a:r>
          </a:p>
        </p:txBody>
      </p:sp>
    </p:spTree>
    <p:extLst>
      <p:ext uri="{BB962C8B-B14F-4D97-AF65-F5344CB8AC3E}">
        <p14:creationId xmlns:p14="http://schemas.microsoft.com/office/powerpoint/2010/main" val="182665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BFC0C7-7F3D-4C4B-8440-95810D22D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78413"/>
            <a:ext cx="9905998" cy="637579"/>
          </a:xfrm>
          <a:solidFill>
            <a:schemeClr val="tx1"/>
          </a:solidFill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  <a:t>CHOIX DE LA CARTE électronique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D42C22-76EC-4C44-B813-5A6130DA2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116719"/>
            <a:ext cx="9905999" cy="4285457"/>
          </a:xfrm>
        </p:spPr>
        <p:txBody>
          <a:bodyPr/>
          <a:lstStyle/>
          <a:p>
            <a:r>
              <a:rPr lang="fr-FR" dirty="0">
                <a:solidFill>
                  <a:schemeClr val="bg1">
                    <a:lumMod val="95000"/>
                    <a:lumOff val="5000"/>
                  </a:schemeClr>
                </a:solidFill>
              </a:rPr>
              <a:t>Nous avons opté pour une carte ARDUINO MAGA 2560. 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12A7635A-C2F9-4816-B018-EBBBA53D92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090843"/>
              </p:ext>
            </p:extLst>
          </p:nvPr>
        </p:nvGraphicFramePr>
        <p:xfrm>
          <a:off x="2032000" y="1817759"/>
          <a:ext cx="8128000" cy="2225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82073881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42871360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Caractéristiques ARDUINO MEGA 2560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279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Fréquence de l’horloge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16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830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Mémoire flash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256 kB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795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Mémoire SRAM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 kB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407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E/S numériques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294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Entrées analogiques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586489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4BAAFA7C-612E-47F3-A1AD-659D882C0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154" y="4255834"/>
            <a:ext cx="4257692" cy="2116598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7FDEE9C-2F1D-4E43-9C5E-E59E6D30E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293-700F-46EA-90E1-769426925D93}" type="slidenum">
              <a:rPr lang="fr-FR" smtClean="0"/>
              <a:t>38</a:t>
            </a:fld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ECE5A5-1C44-441B-8C85-01413747E23B}"/>
              </a:ext>
            </a:extLst>
          </p:cNvPr>
          <p:cNvSpPr/>
          <p:nvPr/>
        </p:nvSpPr>
        <p:spPr>
          <a:xfrm>
            <a:off x="2032000" y="2941608"/>
            <a:ext cx="8128000" cy="3439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457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56BF2D-7E9B-4677-B868-193DA6CC9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85223"/>
            <a:ext cx="9905998" cy="611347"/>
          </a:xfrm>
          <a:solidFill>
            <a:schemeClr val="tx1"/>
          </a:solidFill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 u="sng" dirty="0">
                <a:solidFill>
                  <a:schemeClr val="bg1"/>
                </a:solidFill>
              </a:rPr>
              <a:t>Organigramme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1BD3E9-395A-4CC5-9B22-F28C7E1B4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095" y="802257"/>
            <a:ext cx="10883811" cy="5736566"/>
          </a:xfrm>
          <a:ln w="28575">
            <a:noFill/>
          </a:ln>
        </p:spPr>
        <p:txBody>
          <a:bodyPr/>
          <a:lstStyle/>
          <a:p>
            <a:endParaRPr lang="fr-FR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A2E5EA90-6CEC-4B69-961D-0399E292FEE5}"/>
              </a:ext>
            </a:extLst>
          </p:cNvPr>
          <p:cNvSpPr/>
          <p:nvPr/>
        </p:nvSpPr>
        <p:spPr>
          <a:xfrm>
            <a:off x="509939" y="5379203"/>
            <a:ext cx="1644050" cy="618944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Exécution de la flexion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5B56C6BD-2BA3-437A-A4C7-D6E64BBC3DF9}"/>
              </a:ext>
            </a:extLst>
          </p:cNvPr>
          <p:cNvSpPr/>
          <p:nvPr/>
        </p:nvSpPr>
        <p:spPr>
          <a:xfrm>
            <a:off x="10040047" y="5370983"/>
            <a:ext cx="1644050" cy="618945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Exécution de l’extension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BCA9BAA-DB9D-43CF-B2ED-07D363043E4D}"/>
              </a:ext>
            </a:extLst>
          </p:cNvPr>
          <p:cNvSpPr/>
          <p:nvPr/>
        </p:nvSpPr>
        <p:spPr>
          <a:xfrm>
            <a:off x="2563669" y="5383174"/>
            <a:ext cx="1644050" cy="618945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La classe est Flexion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81770F3-EA84-488D-AC68-EB25B0BA0CB0}"/>
              </a:ext>
            </a:extLst>
          </p:cNvPr>
          <p:cNvSpPr/>
          <p:nvPr/>
        </p:nvSpPr>
        <p:spPr>
          <a:xfrm>
            <a:off x="5382725" y="798868"/>
            <a:ext cx="1423358" cy="486675"/>
          </a:xfrm>
          <a:prstGeom prst="ellipse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Début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CE5BF1F6-A12E-4B3C-9C7A-46F280C0B202}"/>
              </a:ext>
            </a:extLst>
          </p:cNvPr>
          <p:cNvSpPr/>
          <p:nvPr/>
        </p:nvSpPr>
        <p:spPr>
          <a:xfrm>
            <a:off x="5354492" y="3780406"/>
            <a:ext cx="1479828" cy="488834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Calcul de WL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650AE80C-85FA-4C4A-8E35-A98CCD995EF0}"/>
              </a:ext>
            </a:extLst>
          </p:cNvPr>
          <p:cNvSpPr/>
          <p:nvPr/>
        </p:nvSpPr>
        <p:spPr>
          <a:xfrm>
            <a:off x="4953743" y="4474627"/>
            <a:ext cx="2281325" cy="488835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Calcul de WL_droite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8E78DA08-8D29-4E9D-9BB2-835AA2F8699B}"/>
              </a:ext>
            </a:extLst>
          </p:cNvPr>
          <p:cNvSpPr/>
          <p:nvPr/>
        </p:nvSpPr>
        <p:spPr>
          <a:xfrm>
            <a:off x="8041984" y="5374954"/>
            <a:ext cx="1644051" cy="618944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La classe est EXTENSION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D899B6AB-B4FF-41F2-ADAD-257AD116E882}"/>
              </a:ext>
            </a:extLst>
          </p:cNvPr>
          <p:cNvSpPr/>
          <p:nvPr/>
        </p:nvSpPr>
        <p:spPr>
          <a:xfrm>
            <a:off x="4485939" y="3063368"/>
            <a:ext cx="3216931" cy="499529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Détermination de AMP_MAX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AEE56E3D-7102-47E6-A12E-A09DB34AEB57}"/>
              </a:ext>
            </a:extLst>
          </p:cNvPr>
          <p:cNvSpPr/>
          <p:nvPr/>
        </p:nvSpPr>
        <p:spPr>
          <a:xfrm>
            <a:off x="4840343" y="2304511"/>
            <a:ext cx="2508127" cy="499529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Acquisition du segment</a:t>
            </a:r>
          </a:p>
        </p:txBody>
      </p:sp>
      <p:sp>
        <p:nvSpPr>
          <p:cNvPr id="21" name="Organigramme : Données 20">
            <a:extLst>
              <a:ext uri="{FF2B5EF4-FFF2-40B4-BE49-F238E27FC236}">
                <a16:creationId xmlns:a16="http://schemas.microsoft.com/office/drawing/2014/main" id="{82E7E2FC-173D-4820-BC8E-2F4ED35FEEDE}"/>
              </a:ext>
            </a:extLst>
          </p:cNvPr>
          <p:cNvSpPr/>
          <p:nvPr/>
        </p:nvSpPr>
        <p:spPr>
          <a:xfrm>
            <a:off x="4593408" y="1453208"/>
            <a:ext cx="3001992" cy="586236"/>
          </a:xfrm>
          <a:prstGeom prst="flowChartInputOutpu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Entrer les paramètre a et b</a:t>
            </a:r>
          </a:p>
        </p:txBody>
      </p:sp>
      <p:sp>
        <p:nvSpPr>
          <p:cNvPr id="22" name="Organigramme : Décision 21">
            <a:extLst>
              <a:ext uri="{FF2B5EF4-FFF2-40B4-BE49-F238E27FC236}">
                <a16:creationId xmlns:a16="http://schemas.microsoft.com/office/drawing/2014/main" id="{D9DA737C-1F12-4978-8EE1-2C9D81E5569C}"/>
              </a:ext>
            </a:extLst>
          </p:cNvPr>
          <p:cNvSpPr/>
          <p:nvPr/>
        </p:nvSpPr>
        <p:spPr>
          <a:xfrm>
            <a:off x="4485939" y="5238008"/>
            <a:ext cx="3216931" cy="892835"/>
          </a:xfrm>
          <a:prstGeom prst="flowChartDecision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WL&lt;WL_droite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188AE59B-704B-46BC-83E9-3C6AC1E299DD}"/>
              </a:ext>
            </a:extLst>
          </p:cNvPr>
          <p:cNvCxnSpPr>
            <a:cxnSpLocks/>
            <a:stCxn id="15" idx="4"/>
            <a:endCxn id="21" idx="1"/>
          </p:cNvCxnSpPr>
          <p:nvPr/>
        </p:nvCxnSpPr>
        <p:spPr>
          <a:xfrm>
            <a:off x="6094404" y="1285543"/>
            <a:ext cx="0" cy="16766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5D3454AF-1262-4D59-BBB9-6EAB49EFA8F9}"/>
              </a:ext>
            </a:extLst>
          </p:cNvPr>
          <p:cNvCxnSpPr>
            <a:cxnSpLocks/>
            <a:stCxn id="21" idx="4"/>
            <a:endCxn id="20" idx="0"/>
          </p:cNvCxnSpPr>
          <p:nvPr/>
        </p:nvCxnSpPr>
        <p:spPr>
          <a:xfrm>
            <a:off x="6094404" y="2039444"/>
            <a:ext cx="3" cy="2650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6E40B676-3C94-4811-83E7-F52B15C9CE07}"/>
              </a:ext>
            </a:extLst>
          </p:cNvPr>
          <p:cNvCxnSpPr>
            <a:cxnSpLocks/>
            <a:stCxn id="20" idx="2"/>
            <a:endCxn id="19" idx="0"/>
          </p:cNvCxnSpPr>
          <p:nvPr/>
        </p:nvCxnSpPr>
        <p:spPr>
          <a:xfrm flipH="1">
            <a:off x="6094405" y="2804040"/>
            <a:ext cx="2" cy="2593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3CDD1EEE-2ACD-4F4C-86EA-151F3C886FE2}"/>
              </a:ext>
            </a:extLst>
          </p:cNvPr>
          <p:cNvCxnSpPr>
            <a:cxnSpLocks/>
            <a:stCxn id="19" idx="2"/>
            <a:endCxn id="16" idx="0"/>
          </p:cNvCxnSpPr>
          <p:nvPr/>
        </p:nvCxnSpPr>
        <p:spPr>
          <a:xfrm>
            <a:off x="6094405" y="3562897"/>
            <a:ext cx="1" cy="21750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D153EDFF-A789-4F6C-B059-55FA7799AD9E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>
            <a:off x="6094406" y="4269240"/>
            <a:ext cx="0" cy="20538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BC6CB262-C22C-4BC6-BE87-50873DB09F34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6094400" y="4972941"/>
            <a:ext cx="5" cy="2650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52A001E7-8383-41EC-90F0-7929D21B0F3B}"/>
              </a:ext>
            </a:extLst>
          </p:cNvPr>
          <p:cNvCxnSpPr>
            <a:cxnSpLocks/>
            <a:stCxn id="22" idx="3"/>
            <a:endCxn id="18" idx="1"/>
          </p:cNvCxnSpPr>
          <p:nvPr/>
        </p:nvCxnSpPr>
        <p:spPr>
          <a:xfrm>
            <a:off x="7702870" y="5684426"/>
            <a:ext cx="33911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17E25336-644A-4C87-B020-D8EED8A2EA8F}"/>
              </a:ext>
            </a:extLst>
          </p:cNvPr>
          <p:cNvCxnSpPr>
            <a:cxnSpLocks/>
            <a:stCxn id="22" idx="1"/>
            <a:endCxn id="8" idx="3"/>
          </p:cNvCxnSpPr>
          <p:nvPr/>
        </p:nvCxnSpPr>
        <p:spPr>
          <a:xfrm flipH="1">
            <a:off x="4207719" y="5684426"/>
            <a:ext cx="278220" cy="822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FC7BAE96-E459-4153-990E-158125B8749D}"/>
              </a:ext>
            </a:extLst>
          </p:cNvPr>
          <p:cNvCxnSpPr>
            <a:cxnSpLocks/>
            <a:stCxn id="8" idx="1"/>
            <a:endCxn id="5" idx="3"/>
          </p:cNvCxnSpPr>
          <p:nvPr/>
        </p:nvCxnSpPr>
        <p:spPr>
          <a:xfrm flipH="1" flipV="1">
            <a:off x="2153989" y="5688675"/>
            <a:ext cx="409680" cy="39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C43195FE-04D8-4FB4-A601-BF0C7AA21EB7}"/>
              </a:ext>
            </a:extLst>
          </p:cNvPr>
          <p:cNvCxnSpPr>
            <a:cxnSpLocks/>
            <a:stCxn id="18" idx="3"/>
            <a:endCxn id="7" idx="1"/>
          </p:cNvCxnSpPr>
          <p:nvPr/>
        </p:nvCxnSpPr>
        <p:spPr>
          <a:xfrm flipV="1">
            <a:off x="9686035" y="5680456"/>
            <a:ext cx="354012" cy="39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 : en angle 53">
            <a:extLst>
              <a:ext uri="{FF2B5EF4-FFF2-40B4-BE49-F238E27FC236}">
                <a16:creationId xmlns:a16="http://schemas.microsoft.com/office/drawing/2014/main" id="{A927DD17-5ED8-41A1-AAF2-97EBEDABEEED}"/>
              </a:ext>
            </a:extLst>
          </p:cNvPr>
          <p:cNvCxnSpPr>
            <a:cxnSpLocks/>
            <a:stCxn id="7" idx="3"/>
          </p:cNvCxnSpPr>
          <p:nvPr/>
        </p:nvCxnSpPr>
        <p:spPr>
          <a:xfrm flipH="1" flipV="1">
            <a:off x="6029591" y="2070248"/>
            <a:ext cx="5654506" cy="3610208"/>
          </a:xfrm>
          <a:prstGeom prst="bentConnector3">
            <a:avLst>
              <a:gd name="adj1" fmla="val -4043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 : en angle 56">
            <a:extLst>
              <a:ext uri="{FF2B5EF4-FFF2-40B4-BE49-F238E27FC236}">
                <a16:creationId xmlns:a16="http://schemas.microsoft.com/office/drawing/2014/main" id="{C14E43D4-D0EC-4B84-86EE-CAF3BD71A888}"/>
              </a:ext>
            </a:extLst>
          </p:cNvPr>
          <p:cNvCxnSpPr>
            <a:cxnSpLocks/>
            <a:stCxn id="5" idx="1"/>
          </p:cNvCxnSpPr>
          <p:nvPr/>
        </p:nvCxnSpPr>
        <p:spPr>
          <a:xfrm rot="10800000" flipH="1">
            <a:off x="509939" y="2078469"/>
            <a:ext cx="5617728" cy="3610207"/>
          </a:xfrm>
          <a:prstGeom prst="bentConnector3">
            <a:avLst>
              <a:gd name="adj1" fmla="val -4069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23F601ED-4472-4D85-8B22-6779BE683EBF}"/>
              </a:ext>
            </a:extLst>
          </p:cNvPr>
          <p:cNvSpPr/>
          <p:nvPr/>
        </p:nvSpPr>
        <p:spPr>
          <a:xfrm>
            <a:off x="7099540" y="5335767"/>
            <a:ext cx="664224" cy="3138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OUI</a:t>
            </a:r>
            <a:r>
              <a:rPr lang="fr-FR" dirty="0"/>
              <a:t>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93698A-D7FA-4C5D-B971-6817D057D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293-700F-46EA-90E1-769426925D93}" type="slidenum">
              <a:rPr lang="fr-FR" smtClean="0"/>
              <a:t>39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92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00FE3DD9-0280-4F51-B46C-158815E89BED}"/>
              </a:ext>
            </a:extLst>
          </p:cNvPr>
          <p:cNvSpPr/>
          <p:nvPr/>
        </p:nvSpPr>
        <p:spPr>
          <a:xfrm>
            <a:off x="1234554" y="4011283"/>
            <a:ext cx="3472289" cy="2685399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4E618614-37FF-43F5-AB29-3FF8E0EA38CB}"/>
              </a:ext>
            </a:extLst>
          </p:cNvPr>
          <p:cNvSpPr/>
          <p:nvPr/>
        </p:nvSpPr>
        <p:spPr>
          <a:xfrm>
            <a:off x="1234554" y="1176426"/>
            <a:ext cx="3472289" cy="273134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2675235F-8C9A-45DF-B49A-EC8A3E42A820}"/>
              </a:ext>
            </a:extLst>
          </p:cNvPr>
          <p:cNvSpPr/>
          <p:nvPr/>
        </p:nvSpPr>
        <p:spPr>
          <a:xfrm>
            <a:off x="7875917" y="1216325"/>
            <a:ext cx="2777706" cy="5236233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0B524B9-125F-4274-BCDF-1C2924953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61318"/>
            <a:ext cx="9905998" cy="753082"/>
          </a:xfrm>
          <a:solidFill>
            <a:schemeClr val="tx1"/>
          </a:solidFill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 u="sng" dirty="0">
                <a:solidFill>
                  <a:schemeClr val="bg1"/>
                </a:solidFill>
              </a:rPr>
              <a:t>OBJECTIF DU PROJET : 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786FA128-7C10-416F-BABC-B89D917247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591" y="1361541"/>
            <a:ext cx="2990043" cy="2361109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7441ED1-AD88-4026-A2B4-1AB68D2E7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293-700F-46EA-90E1-769426925D93}" type="slidenum">
              <a:rPr lang="fr-FR" smtClean="0"/>
              <a:t>4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34990D0-FD52-40E0-9F16-DEB983194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4228" y="1463792"/>
            <a:ext cx="2221083" cy="4741298"/>
          </a:xfrm>
          <a:prstGeom prst="rect">
            <a:avLst/>
          </a:prstGeom>
        </p:spPr>
      </p:pic>
      <p:pic>
        <p:nvPicPr>
          <p:cNvPr id="2050" name="Image 14">
            <a:extLst>
              <a:ext uri="{FF2B5EF4-FFF2-40B4-BE49-F238E27FC236}">
                <a16:creationId xmlns:a16="http://schemas.microsoft.com/office/drawing/2014/main" id="{7D3D7F8E-9927-4F30-BCA6-976CDC5CA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591" y="4115178"/>
            <a:ext cx="2990043" cy="247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Connecteur : en angle 17">
            <a:extLst>
              <a:ext uri="{FF2B5EF4-FFF2-40B4-BE49-F238E27FC236}">
                <a16:creationId xmlns:a16="http://schemas.microsoft.com/office/drawing/2014/main" id="{3D71F21D-67D4-4FFC-8BEA-C918C69D953E}"/>
              </a:ext>
            </a:extLst>
          </p:cNvPr>
          <p:cNvCxnSpPr>
            <a:cxnSpLocks/>
            <a:stCxn id="10" idx="3"/>
            <a:endCxn id="8" idx="1"/>
          </p:cNvCxnSpPr>
          <p:nvPr/>
        </p:nvCxnSpPr>
        <p:spPr>
          <a:xfrm flipV="1">
            <a:off x="4706843" y="3834442"/>
            <a:ext cx="3169074" cy="1519541"/>
          </a:xfrm>
          <a:prstGeom prst="bentConnector3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 : en angle 25">
            <a:extLst>
              <a:ext uri="{FF2B5EF4-FFF2-40B4-BE49-F238E27FC236}">
                <a16:creationId xmlns:a16="http://schemas.microsoft.com/office/drawing/2014/main" id="{4C0C6F39-0E4C-4C42-A27A-DA389CB02689}"/>
              </a:ext>
            </a:extLst>
          </p:cNvPr>
          <p:cNvCxnSpPr>
            <a:cxnSpLocks/>
            <a:stCxn id="9" idx="3"/>
            <a:endCxn id="8" idx="1"/>
          </p:cNvCxnSpPr>
          <p:nvPr/>
        </p:nvCxnSpPr>
        <p:spPr>
          <a:xfrm>
            <a:off x="4706843" y="2542096"/>
            <a:ext cx="3169074" cy="1292346"/>
          </a:xfrm>
          <a:prstGeom prst="bentConnector3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13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56BF2D-7E9B-4677-B868-193DA6CC9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2229"/>
            <a:ext cx="9905998" cy="624105"/>
          </a:xfrm>
          <a:solidFill>
            <a:schemeClr val="tx1"/>
          </a:solidFill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 u="sng" dirty="0">
                <a:solidFill>
                  <a:schemeClr val="bg1"/>
                </a:solidFill>
              </a:rPr>
              <a:t>Organigramme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1BD3E9-395A-4CC5-9B22-F28C7E1B4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095" y="802257"/>
            <a:ext cx="10883811" cy="5736566"/>
          </a:xfrm>
          <a:ln w="28575">
            <a:noFill/>
          </a:ln>
        </p:spPr>
        <p:txBody>
          <a:bodyPr/>
          <a:lstStyle/>
          <a:p>
            <a:endParaRPr lang="fr-FR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A2E5EA90-6CEC-4B69-961D-0399E292FEE5}"/>
              </a:ext>
            </a:extLst>
          </p:cNvPr>
          <p:cNvSpPr/>
          <p:nvPr/>
        </p:nvSpPr>
        <p:spPr>
          <a:xfrm>
            <a:off x="476675" y="5472712"/>
            <a:ext cx="1644050" cy="618944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Exécution de la flexion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5B56C6BD-2BA3-437A-A4C7-D6E64BBC3DF9}"/>
              </a:ext>
            </a:extLst>
          </p:cNvPr>
          <p:cNvSpPr/>
          <p:nvPr/>
        </p:nvSpPr>
        <p:spPr>
          <a:xfrm>
            <a:off x="10104860" y="5472712"/>
            <a:ext cx="1644050" cy="618945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Exécution de l’extension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BCA9BAA-DB9D-43CF-B2ED-07D363043E4D}"/>
              </a:ext>
            </a:extLst>
          </p:cNvPr>
          <p:cNvSpPr/>
          <p:nvPr/>
        </p:nvSpPr>
        <p:spPr>
          <a:xfrm>
            <a:off x="2505965" y="5472712"/>
            <a:ext cx="1644050" cy="618945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La classe est Flexion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81770F3-EA84-488D-AC68-EB25B0BA0CB0}"/>
              </a:ext>
            </a:extLst>
          </p:cNvPr>
          <p:cNvSpPr/>
          <p:nvPr/>
        </p:nvSpPr>
        <p:spPr>
          <a:xfrm>
            <a:off x="5382725" y="798868"/>
            <a:ext cx="1423358" cy="48667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Début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CE5BF1F6-A12E-4B3C-9C7A-46F280C0B202}"/>
              </a:ext>
            </a:extLst>
          </p:cNvPr>
          <p:cNvSpPr/>
          <p:nvPr/>
        </p:nvSpPr>
        <p:spPr>
          <a:xfrm>
            <a:off x="5354492" y="3827964"/>
            <a:ext cx="1479828" cy="488834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Calcul de WL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650AE80C-85FA-4C4A-8E35-A98CCD995EF0}"/>
              </a:ext>
            </a:extLst>
          </p:cNvPr>
          <p:cNvSpPr/>
          <p:nvPr/>
        </p:nvSpPr>
        <p:spPr>
          <a:xfrm>
            <a:off x="4953743" y="4581865"/>
            <a:ext cx="2281325" cy="488835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Calcul de WL_droite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8E78DA08-8D29-4E9D-9BB2-835AA2F8699B}"/>
              </a:ext>
            </a:extLst>
          </p:cNvPr>
          <p:cNvSpPr/>
          <p:nvPr/>
        </p:nvSpPr>
        <p:spPr>
          <a:xfrm>
            <a:off x="8081841" y="5472712"/>
            <a:ext cx="1644051" cy="618944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La classe est EXTENSION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D899B6AB-B4FF-41F2-ADAD-257AD116E882}"/>
              </a:ext>
            </a:extLst>
          </p:cNvPr>
          <p:cNvSpPr/>
          <p:nvPr/>
        </p:nvSpPr>
        <p:spPr>
          <a:xfrm>
            <a:off x="4485939" y="3063368"/>
            <a:ext cx="3216931" cy="499529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Détermination de AMP_MAX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AEE56E3D-7102-47E6-A12E-A09DB34AEB57}"/>
              </a:ext>
            </a:extLst>
          </p:cNvPr>
          <p:cNvSpPr/>
          <p:nvPr/>
        </p:nvSpPr>
        <p:spPr>
          <a:xfrm>
            <a:off x="4840343" y="2304511"/>
            <a:ext cx="2508127" cy="499529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Acquisition du segment</a:t>
            </a:r>
          </a:p>
        </p:txBody>
      </p:sp>
      <p:sp>
        <p:nvSpPr>
          <p:cNvPr id="21" name="Organigramme : Données 20">
            <a:extLst>
              <a:ext uri="{FF2B5EF4-FFF2-40B4-BE49-F238E27FC236}">
                <a16:creationId xmlns:a16="http://schemas.microsoft.com/office/drawing/2014/main" id="{82E7E2FC-173D-4820-BC8E-2F4ED35FEEDE}"/>
              </a:ext>
            </a:extLst>
          </p:cNvPr>
          <p:cNvSpPr/>
          <p:nvPr/>
        </p:nvSpPr>
        <p:spPr>
          <a:xfrm>
            <a:off x="4593408" y="1453208"/>
            <a:ext cx="3001992" cy="586236"/>
          </a:xfrm>
          <a:prstGeom prst="flowChartInputOutpu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Entrer les paramètre a et b</a:t>
            </a:r>
          </a:p>
        </p:txBody>
      </p:sp>
      <p:sp>
        <p:nvSpPr>
          <p:cNvPr id="22" name="Organigramme : Décision 21">
            <a:extLst>
              <a:ext uri="{FF2B5EF4-FFF2-40B4-BE49-F238E27FC236}">
                <a16:creationId xmlns:a16="http://schemas.microsoft.com/office/drawing/2014/main" id="{D9DA737C-1F12-4978-8EE1-2C9D81E5569C}"/>
              </a:ext>
            </a:extLst>
          </p:cNvPr>
          <p:cNvSpPr/>
          <p:nvPr/>
        </p:nvSpPr>
        <p:spPr>
          <a:xfrm>
            <a:off x="4485943" y="5335767"/>
            <a:ext cx="3216931" cy="892835"/>
          </a:xfrm>
          <a:prstGeom prst="flowChartDecision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WL&lt;WL_droite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188AE59B-704B-46BC-83E9-3C6AC1E299DD}"/>
              </a:ext>
            </a:extLst>
          </p:cNvPr>
          <p:cNvCxnSpPr>
            <a:cxnSpLocks/>
            <a:stCxn id="15" idx="4"/>
            <a:endCxn id="21" idx="1"/>
          </p:cNvCxnSpPr>
          <p:nvPr/>
        </p:nvCxnSpPr>
        <p:spPr>
          <a:xfrm>
            <a:off x="6094404" y="1285543"/>
            <a:ext cx="0" cy="16766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5D3454AF-1262-4D59-BBB9-6EAB49EFA8F9}"/>
              </a:ext>
            </a:extLst>
          </p:cNvPr>
          <p:cNvCxnSpPr>
            <a:cxnSpLocks/>
            <a:stCxn id="21" idx="4"/>
            <a:endCxn id="20" idx="0"/>
          </p:cNvCxnSpPr>
          <p:nvPr/>
        </p:nvCxnSpPr>
        <p:spPr>
          <a:xfrm>
            <a:off x="6094404" y="2039444"/>
            <a:ext cx="3" cy="2650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6E40B676-3C94-4811-83E7-F52B15C9CE07}"/>
              </a:ext>
            </a:extLst>
          </p:cNvPr>
          <p:cNvCxnSpPr>
            <a:cxnSpLocks/>
            <a:stCxn id="20" idx="2"/>
            <a:endCxn id="19" idx="0"/>
          </p:cNvCxnSpPr>
          <p:nvPr/>
        </p:nvCxnSpPr>
        <p:spPr>
          <a:xfrm flipH="1">
            <a:off x="6094405" y="2804040"/>
            <a:ext cx="2" cy="2593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3CDD1EEE-2ACD-4F4C-86EA-151F3C886FE2}"/>
              </a:ext>
            </a:extLst>
          </p:cNvPr>
          <p:cNvCxnSpPr>
            <a:cxnSpLocks/>
            <a:stCxn id="19" idx="2"/>
            <a:endCxn id="16" idx="0"/>
          </p:cNvCxnSpPr>
          <p:nvPr/>
        </p:nvCxnSpPr>
        <p:spPr>
          <a:xfrm>
            <a:off x="6094405" y="3562897"/>
            <a:ext cx="1" cy="2650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D153EDFF-A789-4F6C-B059-55FA7799AD9E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>
            <a:off x="6094406" y="4316798"/>
            <a:ext cx="0" cy="2650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BC6CB262-C22C-4BC6-BE87-50873DB09F34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6094404" y="5070700"/>
            <a:ext cx="5" cy="2650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52A001E7-8383-41EC-90F0-7929D21B0F3B}"/>
              </a:ext>
            </a:extLst>
          </p:cNvPr>
          <p:cNvCxnSpPr>
            <a:cxnSpLocks/>
            <a:stCxn id="22" idx="3"/>
            <a:endCxn id="18" idx="1"/>
          </p:cNvCxnSpPr>
          <p:nvPr/>
        </p:nvCxnSpPr>
        <p:spPr>
          <a:xfrm flipV="1">
            <a:off x="7702874" y="5782184"/>
            <a:ext cx="378967" cy="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17E25336-644A-4C87-B020-D8EED8A2EA8F}"/>
              </a:ext>
            </a:extLst>
          </p:cNvPr>
          <p:cNvCxnSpPr>
            <a:cxnSpLocks/>
            <a:stCxn id="22" idx="1"/>
            <a:endCxn id="8" idx="3"/>
          </p:cNvCxnSpPr>
          <p:nvPr/>
        </p:nvCxnSpPr>
        <p:spPr>
          <a:xfrm flipH="1">
            <a:off x="4150015" y="5782185"/>
            <a:ext cx="335928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FC7BAE96-E459-4153-990E-158125B8749D}"/>
              </a:ext>
            </a:extLst>
          </p:cNvPr>
          <p:cNvCxnSpPr>
            <a:cxnSpLocks/>
            <a:stCxn id="8" idx="1"/>
            <a:endCxn id="5" idx="3"/>
          </p:cNvCxnSpPr>
          <p:nvPr/>
        </p:nvCxnSpPr>
        <p:spPr>
          <a:xfrm flipH="1" flipV="1">
            <a:off x="2120725" y="5782184"/>
            <a:ext cx="385240" cy="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C43195FE-04D8-4FB4-A601-BF0C7AA21EB7}"/>
              </a:ext>
            </a:extLst>
          </p:cNvPr>
          <p:cNvCxnSpPr>
            <a:cxnSpLocks/>
            <a:stCxn id="18" idx="3"/>
            <a:endCxn id="7" idx="1"/>
          </p:cNvCxnSpPr>
          <p:nvPr/>
        </p:nvCxnSpPr>
        <p:spPr>
          <a:xfrm>
            <a:off x="9725892" y="5782184"/>
            <a:ext cx="378968" cy="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 : en angle 53">
            <a:extLst>
              <a:ext uri="{FF2B5EF4-FFF2-40B4-BE49-F238E27FC236}">
                <a16:creationId xmlns:a16="http://schemas.microsoft.com/office/drawing/2014/main" id="{A927DD17-5ED8-41A1-AAF2-97EBEDABEEED}"/>
              </a:ext>
            </a:extLst>
          </p:cNvPr>
          <p:cNvCxnSpPr>
            <a:cxnSpLocks/>
            <a:stCxn id="7" idx="3"/>
          </p:cNvCxnSpPr>
          <p:nvPr/>
        </p:nvCxnSpPr>
        <p:spPr>
          <a:xfrm flipH="1" flipV="1">
            <a:off x="6094404" y="2171977"/>
            <a:ext cx="5654506" cy="3610208"/>
          </a:xfrm>
          <a:prstGeom prst="bentConnector3">
            <a:avLst>
              <a:gd name="adj1" fmla="val -4043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 : en angle 56">
            <a:extLst>
              <a:ext uri="{FF2B5EF4-FFF2-40B4-BE49-F238E27FC236}">
                <a16:creationId xmlns:a16="http://schemas.microsoft.com/office/drawing/2014/main" id="{C14E43D4-D0EC-4B84-86EE-CAF3BD71A888}"/>
              </a:ext>
            </a:extLst>
          </p:cNvPr>
          <p:cNvCxnSpPr>
            <a:cxnSpLocks/>
            <a:stCxn id="5" idx="1"/>
          </p:cNvCxnSpPr>
          <p:nvPr/>
        </p:nvCxnSpPr>
        <p:spPr>
          <a:xfrm rot="10800000" flipH="1">
            <a:off x="476675" y="2171978"/>
            <a:ext cx="5617728" cy="3610207"/>
          </a:xfrm>
          <a:prstGeom prst="bentConnector3">
            <a:avLst>
              <a:gd name="adj1" fmla="val -4069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E9BC0E48-3FE8-4535-9624-B7B605515C75}"/>
              </a:ext>
            </a:extLst>
          </p:cNvPr>
          <p:cNvSpPr/>
          <p:nvPr/>
        </p:nvSpPr>
        <p:spPr>
          <a:xfrm>
            <a:off x="7099540" y="5335767"/>
            <a:ext cx="664224" cy="3138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OUI</a:t>
            </a:r>
            <a:r>
              <a:rPr lang="fr-FR" dirty="0"/>
              <a:t>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7E5C3B-6CDC-4779-89F2-42B7BF5C7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293-700F-46EA-90E1-769426925D93}" type="slidenum">
              <a:rPr lang="fr-FR" smtClean="0"/>
              <a:t>40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43557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56BF2D-7E9B-4677-B868-193DA6CC9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2229"/>
            <a:ext cx="9905998" cy="624105"/>
          </a:xfrm>
          <a:solidFill>
            <a:schemeClr val="tx1"/>
          </a:solidFill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 u="sng" dirty="0">
                <a:solidFill>
                  <a:schemeClr val="bg1"/>
                </a:solidFill>
              </a:rPr>
              <a:t>Organigramme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1BD3E9-395A-4CC5-9B22-F28C7E1B4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095" y="802257"/>
            <a:ext cx="10883811" cy="5736566"/>
          </a:xfrm>
          <a:ln w="28575">
            <a:noFill/>
          </a:ln>
        </p:spPr>
        <p:txBody>
          <a:bodyPr/>
          <a:lstStyle/>
          <a:p>
            <a:endParaRPr lang="fr-FR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A2E5EA90-6CEC-4B69-961D-0399E292FEE5}"/>
              </a:ext>
            </a:extLst>
          </p:cNvPr>
          <p:cNvSpPr/>
          <p:nvPr/>
        </p:nvSpPr>
        <p:spPr>
          <a:xfrm>
            <a:off x="476675" y="5472712"/>
            <a:ext cx="1644050" cy="618944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Exécution de la flexion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5B56C6BD-2BA3-437A-A4C7-D6E64BBC3DF9}"/>
              </a:ext>
            </a:extLst>
          </p:cNvPr>
          <p:cNvSpPr/>
          <p:nvPr/>
        </p:nvSpPr>
        <p:spPr>
          <a:xfrm>
            <a:off x="10104860" y="5472712"/>
            <a:ext cx="1644050" cy="618945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Exécution de l’extension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BCA9BAA-DB9D-43CF-B2ED-07D363043E4D}"/>
              </a:ext>
            </a:extLst>
          </p:cNvPr>
          <p:cNvSpPr/>
          <p:nvPr/>
        </p:nvSpPr>
        <p:spPr>
          <a:xfrm>
            <a:off x="2505965" y="5472712"/>
            <a:ext cx="1644050" cy="618945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La classe est Flexion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81770F3-EA84-488D-AC68-EB25B0BA0CB0}"/>
              </a:ext>
            </a:extLst>
          </p:cNvPr>
          <p:cNvSpPr/>
          <p:nvPr/>
        </p:nvSpPr>
        <p:spPr>
          <a:xfrm>
            <a:off x="5382725" y="798868"/>
            <a:ext cx="1423358" cy="48667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Début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CE5BF1F6-A12E-4B3C-9C7A-46F280C0B202}"/>
              </a:ext>
            </a:extLst>
          </p:cNvPr>
          <p:cNvSpPr/>
          <p:nvPr/>
        </p:nvSpPr>
        <p:spPr>
          <a:xfrm>
            <a:off x="5354492" y="3827964"/>
            <a:ext cx="1479828" cy="488834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Calcul de WL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650AE80C-85FA-4C4A-8E35-A98CCD995EF0}"/>
              </a:ext>
            </a:extLst>
          </p:cNvPr>
          <p:cNvSpPr/>
          <p:nvPr/>
        </p:nvSpPr>
        <p:spPr>
          <a:xfrm>
            <a:off x="4953743" y="4581865"/>
            <a:ext cx="2281325" cy="488835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Calcul de WL_droite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8E78DA08-8D29-4E9D-9BB2-835AA2F8699B}"/>
              </a:ext>
            </a:extLst>
          </p:cNvPr>
          <p:cNvSpPr/>
          <p:nvPr/>
        </p:nvSpPr>
        <p:spPr>
          <a:xfrm>
            <a:off x="8081841" y="5472712"/>
            <a:ext cx="1644051" cy="618944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La classe est EXTENSION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D899B6AB-B4FF-41F2-ADAD-257AD116E882}"/>
              </a:ext>
            </a:extLst>
          </p:cNvPr>
          <p:cNvSpPr/>
          <p:nvPr/>
        </p:nvSpPr>
        <p:spPr>
          <a:xfrm>
            <a:off x="4485939" y="3063368"/>
            <a:ext cx="3216931" cy="499529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Détermination de AMP_MAX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AEE56E3D-7102-47E6-A12E-A09DB34AEB57}"/>
              </a:ext>
            </a:extLst>
          </p:cNvPr>
          <p:cNvSpPr/>
          <p:nvPr/>
        </p:nvSpPr>
        <p:spPr>
          <a:xfrm>
            <a:off x="4840343" y="2304511"/>
            <a:ext cx="2508127" cy="499529"/>
          </a:xfrm>
          <a:prstGeom prst="round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Acquisition du segment</a:t>
            </a:r>
          </a:p>
        </p:txBody>
      </p:sp>
      <p:sp>
        <p:nvSpPr>
          <p:cNvPr id="21" name="Organigramme : Données 20">
            <a:extLst>
              <a:ext uri="{FF2B5EF4-FFF2-40B4-BE49-F238E27FC236}">
                <a16:creationId xmlns:a16="http://schemas.microsoft.com/office/drawing/2014/main" id="{82E7E2FC-173D-4820-BC8E-2F4ED35FEEDE}"/>
              </a:ext>
            </a:extLst>
          </p:cNvPr>
          <p:cNvSpPr/>
          <p:nvPr/>
        </p:nvSpPr>
        <p:spPr>
          <a:xfrm>
            <a:off x="4593408" y="1453208"/>
            <a:ext cx="3001992" cy="586236"/>
          </a:xfrm>
          <a:prstGeom prst="flowChartInputOutpu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Entrer les paramètre a et b</a:t>
            </a:r>
          </a:p>
        </p:txBody>
      </p:sp>
      <p:sp>
        <p:nvSpPr>
          <p:cNvPr id="22" name="Organigramme : Décision 21">
            <a:extLst>
              <a:ext uri="{FF2B5EF4-FFF2-40B4-BE49-F238E27FC236}">
                <a16:creationId xmlns:a16="http://schemas.microsoft.com/office/drawing/2014/main" id="{D9DA737C-1F12-4978-8EE1-2C9D81E5569C}"/>
              </a:ext>
            </a:extLst>
          </p:cNvPr>
          <p:cNvSpPr/>
          <p:nvPr/>
        </p:nvSpPr>
        <p:spPr>
          <a:xfrm>
            <a:off x="4485943" y="5335767"/>
            <a:ext cx="3216931" cy="892835"/>
          </a:xfrm>
          <a:prstGeom prst="flowChartDecision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WL&lt;WL_droite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188AE59B-704B-46BC-83E9-3C6AC1E299DD}"/>
              </a:ext>
            </a:extLst>
          </p:cNvPr>
          <p:cNvCxnSpPr>
            <a:cxnSpLocks/>
            <a:stCxn id="15" idx="4"/>
            <a:endCxn id="21" idx="1"/>
          </p:cNvCxnSpPr>
          <p:nvPr/>
        </p:nvCxnSpPr>
        <p:spPr>
          <a:xfrm>
            <a:off x="6094404" y="1285543"/>
            <a:ext cx="0" cy="16766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5D3454AF-1262-4D59-BBB9-6EAB49EFA8F9}"/>
              </a:ext>
            </a:extLst>
          </p:cNvPr>
          <p:cNvCxnSpPr>
            <a:cxnSpLocks/>
            <a:stCxn id="21" idx="4"/>
            <a:endCxn id="20" idx="0"/>
          </p:cNvCxnSpPr>
          <p:nvPr/>
        </p:nvCxnSpPr>
        <p:spPr>
          <a:xfrm>
            <a:off x="6094404" y="2039444"/>
            <a:ext cx="3" cy="2650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6E40B676-3C94-4811-83E7-F52B15C9CE07}"/>
              </a:ext>
            </a:extLst>
          </p:cNvPr>
          <p:cNvCxnSpPr>
            <a:cxnSpLocks/>
            <a:stCxn id="20" idx="2"/>
            <a:endCxn id="19" idx="0"/>
          </p:cNvCxnSpPr>
          <p:nvPr/>
        </p:nvCxnSpPr>
        <p:spPr>
          <a:xfrm flipH="1">
            <a:off x="6094405" y="2804040"/>
            <a:ext cx="2" cy="2593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3CDD1EEE-2ACD-4F4C-86EA-151F3C886FE2}"/>
              </a:ext>
            </a:extLst>
          </p:cNvPr>
          <p:cNvCxnSpPr>
            <a:cxnSpLocks/>
            <a:stCxn id="19" idx="2"/>
            <a:endCxn id="16" idx="0"/>
          </p:cNvCxnSpPr>
          <p:nvPr/>
        </p:nvCxnSpPr>
        <p:spPr>
          <a:xfrm>
            <a:off x="6094405" y="3562897"/>
            <a:ext cx="1" cy="2650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D153EDFF-A789-4F6C-B059-55FA7799AD9E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>
            <a:off x="6094406" y="4316798"/>
            <a:ext cx="0" cy="2650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BC6CB262-C22C-4BC6-BE87-50873DB09F34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6094404" y="5070700"/>
            <a:ext cx="5" cy="2650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52A001E7-8383-41EC-90F0-7929D21B0F3B}"/>
              </a:ext>
            </a:extLst>
          </p:cNvPr>
          <p:cNvCxnSpPr>
            <a:cxnSpLocks/>
            <a:stCxn id="22" idx="3"/>
            <a:endCxn id="18" idx="1"/>
          </p:cNvCxnSpPr>
          <p:nvPr/>
        </p:nvCxnSpPr>
        <p:spPr>
          <a:xfrm flipV="1">
            <a:off x="7702874" y="5782184"/>
            <a:ext cx="378967" cy="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17E25336-644A-4C87-B020-D8EED8A2EA8F}"/>
              </a:ext>
            </a:extLst>
          </p:cNvPr>
          <p:cNvCxnSpPr>
            <a:cxnSpLocks/>
            <a:stCxn id="22" idx="1"/>
            <a:endCxn id="8" idx="3"/>
          </p:cNvCxnSpPr>
          <p:nvPr/>
        </p:nvCxnSpPr>
        <p:spPr>
          <a:xfrm flipH="1">
            <a:off x="4150015" y="5782185"/>
            <a:ext cx="335928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FC7BAE96-E459-4153-990E-158125B8749D}"/>
              </a:ext>
            </a:extLst>
          </p:cNvPr>
          <p:cNvCxnSpPr>
            <a:cxnSpLocks/>
            <a:stCxn id="8" idx="1"/>
            <a:endCxn id="5" idx="3"/>
          </p:cNvCxnSpPr>
          <p:nvPr/>
        </p:nvCxnSpPr>
        <p:spPr>
          <a:xfrm flipH="1" flipV="1">
            <a:off x="2120725" y="5782184"/>
            <a:ext cx="385240" cy="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C43195FE-04D8-4FB4-A601-BF0C7AA21EB7}"/>
              </a:ext>
            </a:extLst>
          </p:cNvPr>
          <p:cNvCxnSpPr>
            <a:cxnSpLocks/>
            <a:stCxn id="18" idx="3"/>
            <a:endCxn id="7" idx="1"/>
          </p:cNvCxnSpPr>
          <p:nvPr/>
        </p:nvCxnSpPr>
        <p:spPr>
          <a:xfrm>
            <a:off x="9725892" y="5782184"/>
            <a:ext cx="378968" cy="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 : en angle 53">
            <a:extLst>
              <a:ext uri="{FF2B5EF4-FFF2-40B4-BE49-F238E27FC236}">
                <a16:creationId xmlns:a16="http://schemas.microsoft.com/office/drawing/2014/main" id="{A927DD17-5ED8-41A1-AAF2-97EBEDABEEED}"/>
              </a:ext>
            </a:extLst>
          </p:cNvPr>
          <p:cNvCxnSpPr>
            <a:cxnSpLocks/>
            <a:stCxn id="7" idx="3"/>
          </p:cNvCxnSpPr>
          <p:nvPr/>
        </p:nvCxnSpPr>
        <p:spPr>
          <a:xfrm flipH="1" flipV="1">
            <a:off x="6094404" y="2171977"/>
            <a:ext cx="5654506" cy="3610208"/>
          </a:xfrm>
          <a:prstGeom prst="bentConnector3">
            <a:avLst>
              <a:gd name="adj1" fmla="val -4043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 : en angle 56">
            <a:extLst>
              <a:ext uri="{FF2B5EF4-FFF2-40B4-BE49-F238E27FC236}">
                <a16:creationId xmlns:a16="http://schemas.microsoft.com/office/drawing/2014/main" id="{C14E43D4-D0EC-4B84-86EE-CAF3BD71A888}"/>
              </a:ext>
            </a:extLst>
          </p:cNvPr>
          <p:cNvCxnSpPr>
            <a:cxnSpLocks/>
            <a:stCxn id="5" idx="1"/>
          </p:cNvCxnSpPr>
          <p:nvPr/>
        </p:nvCxnSpPr>
        <p:spPr>
          <a:xfrm rot="10800000" flipH="1">
            <a:off x="476675" y="2171978"/>
            <a:ext cx="5617728" cy="3610207"/>
          </a:xfrm>
          <a:prstGeom prst="bentConnector3">
            <a:avLst>
              <a:gd name="adj1" fmla="val -4069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CC029342-B121-4F90-91E1-CA2EDD1DCD6C}"/>
              </a:ext>
            </a:extLst>
          </p:cNvPr>
          <p:cNvSpPr/>
          <p:nvPr/>
        </p:nvSpPr>
        <p:spPr>
          <a:xfrm>
            <a:off x="7099540" y="5335767"/>
            <a:ext cx="664224" cy="3138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OUI</a:t>
            </a:r>
            <a:r>
              <a:rPr lang="fr-FR" dirty="0"/>
              <a:t>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E081B2-2E01-467E-B28F-9A261496D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293-700F-46EA-90E1-769426925D93}" type="slidenum">
              <a:rPr lang="fr-FR" smtClean="0"/>
              <a:t>41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2401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56BF2D-7E9B-4677-B868-193DA6CC9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85223"/>
            <a:ext cx="9905998" cy="611348"/>
          </a:xfrm>
          <a:solidFill>
            <a:schemeClr val="tx1"/>
          </a:solidFill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 u="sng" dirty="0">
                <a:solidFill>
                  <a:schemeClr val="bg1"/>
                </a:solidFill>
              </a:rPr>
              <a:t>Organigramme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1BD3E9-395A-4CC5-9B22-F28C7E1B4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095" y="802257"/>
            <a:ext cx="10883811" cy="5736566"/>
          </a:xfrm>
          <a:ln w="28575">
            <a:noFill/>
          </a:ln>
        </p:spPr>
        <p:txBody>
          <a:bodyPr/>
          <a:lstStyle/>
          <a:p>
            <a:endParaRPr lang="fr-FR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A2E5EA90-6CEC-4B69-961D-0399E292FEE5}"/>
              </a:ext>
            </a:extLst>
          </p:cNvPr>
          <p:cNvSpPr/>
          <p:nvPr/>
        </p:nvSpPr>
        <p:spPr>
          <a:xfrm>
            <a:off x="476675" y="5472712"/>
            <a:ext cx="1644050" cy="618944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Exécution de la flexion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5B56C6BD-2BA3-437A-A4C7-D6E64BBC3DF9}"/>
              </a:ext>
            </a:extLst>
          </p:cNvPr>
          <p:cNvSpPr/>
          <p:nvPr/>
        </p:nvSpPr>
        <p:spPr>
          <a:xfrm>
            <a:off x="10104860" y="5472712"/>
            <a:ext cx="1644050" cy="618945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Exécution de l’extension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BCA9BAA-DB9D-43CF-B2ED-07D363043E4D}"/>
              </a:ext>
            </a:extLst>
          </p:cNvPr>
          <p:cNvSpPr/>
          <p:nvPr/>
        </p:nvSpPr>
        <p:spPr>
          <a:xfrm>
            <a:off x="2505965" y="5472712"/>
            <a:ext cx="1644050" cy="618945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La classe est Flexion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81770F3-EA84-488D-AC68-EB25B0BA0CB0}"/>
              </a:ext>
            </a:extLst>
          </p:cNvPr>
          <p:cNvSpPr/>
          <p:nvPr/>
        </p:nvSpPr>
        <p:spPr>
          <a:xfrm>
            <a:off x="5382725" y="798868"/>
            <a:ext cx="1423358" cy="48667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Début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CE5BF1F6-A12E-4B3C-9C7A-46F280C0B202}"/>
              </a:ext>
            </a:extLst>
          </p:cNvPr>
          <p:cNvSpPr/>
          <p:nvPr/>
        </p:nvSpPr>
        <p:spPr>
          <a:xfrm>
            <a:off x="5354492" y="3827964"/>
            <a:ext cx="1479828" cy="488834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Calcul de WL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650AE80C-85FA-4C4A-8E35-A98CCD995EF0}"/>
              </a:ext>
            </a:extLst>
          </p:cNvPr>
          <p:cNvSpPr/>
          <p:nvPr/>
        </p:nvSpPr>
        <p:spPr>
          <a:xfrm>
            <a:off x="4953743" y="4581865"/>
            <a:ext cx="2281325" cy="488835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Calcul de WL_droite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8E78DA08-8D29-4E9D-9BB2-835AA2F8699B}"/>
              </a:ext>
            </a:extLst>
          </p:cNvPr>
          <p:cNvSpPr/>
          <p:nvPr/>
        </p:nvSpPr>
        <p:spPr>
          <a:xfrm>
            <a:off x="8081841" y="5472712"/>
            <a:ext cx="1644051" cy="618944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La classe est EXTENSION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D899B6AB-B4FF-41F2-ADAD-257AD116E882}"/>
              </a:ext>
            </a:extLst>
          </p:cNvPr>
          <p:cNvSpPr/>
          <p:nvPr/>
        </p:nvSpPr>
        <p:spPr>
          <a:xfrm>
            <a:off x="4485939" y="3063368"/>
            <a:ext cx="3216931" cy="499529"/>
          </a:xfrm>
          <a:prstGeom prst="round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Détermination de AMP_MAX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AEE56E3D-7102-47E6-A12E-A09DB34AEB57}"/>
              </a:ext>
            </a:extLst>
          </p:cNvPr>
          <p:cNvSpPr/>
          <p:nvPr/>
        </p:nvSpPr>
        <p:spPr>
          <a:xfrm>
            <a:off x="4840343" y="2304511"/>
            <a:ext cx="2508127" cy="499529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Acquisition du segment</a:t>
            </a:r>
          </a:p>
        </p:txBody>
      </p:sp>
      <p:sp>
        <p:nvSpPr>
          <p:cNvPr id="21" name="Organigramme : Données 20">
            <a:extLst>
              <a:ext uri="{FF2B5EF4-FFF2-40B4-BE49-F238E27FC236}">
                <a16:creationId xmlns:a16="http://schemas.microsoft.com/office/drawing/2014/main" id="{82E7E2FC-173D-4820-BC8E-2F4ED35FEEDE}"/>
              </a:ext>
            </a:extLst>
          </p:cNvPr>
          <p:cNvSpPr/>
          <p:nvPr/>
        </p:nvSpPr>
        <p:spPr>
          <a:xfrm>
            <a:off x="4593408" y="1453208"/>
            <a:ext cx="3001992" cy="586236"/>
          </a:xfrm>
          <a:prstGeom prst="flowChartInputOutpu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Entrer les paramètre a et b</a:t>
            </a:r>
          </a:p>
        </p:txBody>
      </p:sp>
      <p:sp>
        <p:nvSpPr>
          <p:cNvPr id="22" name="Organigramme : Décision 21">
            <a:extLst>
              <a:ext uri="{FF2B5EF4-FFF2-40B4-BE49-F238E27FC236}">
                <a16:creationId xmlns:a16="http://schemas.microsoft.com/office/drawing/2014/main" id="{D9DA737C-1F12-4978-8EE1-2C9D81E5569C}"/>
              </a:ext>
            </a:extLst>
          </p:cNvPr>
          <p:cNvSpPr/>
          <p:nvPr/>
        </p:nvSpPr>
        <p:spPr>
          <a:xfrm>
            <a:off x="4485943" y="5335767"/>
            <a:ext cx="3216931" cy="892835"/>
          </a:xfrm>
          <a:prstGeom prst="flowChartDecision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WL&lt;WL_droite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188AE59B-704B-46BC-83E9-3C6AC1E299DD}"/>
              </a:ext>
            </a:extLst>
          </p:cNvPr>
          <p:cNvCxnSpPr>
            <a:cxnSpLocks/>
            <a:stCxn id="15" idx="4"/>
            <a:endCxn id="21" idx="1"/>
          </p:cNvCxnSpPr>
          <p:nvPr/>
        </p:nvCxnSpPr>
        <p:spPr>
          <a:xfrm>
            <a:off x="6094404" y="1285543"/>
            <a:ext cx="0" cy="16766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5D3454AF-1262-4D59-BBB9-6EAB49EFA8F9}"/>
              </a:ext>
            </a:extLst>
          </p:cNvPr>
          <p:cNvCxnSpPr>
            <a:cxnSpLocks/>
            <a:stCxn id="21" idx="4"/>
            <a:endCxn id="20" idx="0"/>
          </p:cNvCxnSpPr>
          <p:nvPr/>
        </p:nvCxnSpPr>
        <p:spPr>
          <a:xfrm>
            <a:off x="6094404" y="2039444"/>
            <a:ext cx="3" cy="2650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6E40B676-3C94-4811-83E7-F52B15C9CE07}"/>
              </a:ext>
            </a:extLst>
          </p:cNvPr>
          <p:cNvCxnSpPr>
            <a:cxnSpLocks/>
            <a:stCxn id="20" idx="2"/>
            <a:endCxn id="19" idx="0"/>
          </p:cNvCxnSpPr>
          <p:nvPr/>
        </p:nvCxnSpPr>
        <p:spPr>
          <a:xfrm flipH="1">
            <a:off x="6094405" y="2804040"/>
            <a:ext cx="2" cy="2593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3CDD1EEE-2ACD-4F4C-86EA-151F3C886FE2}"/>
              </a:ext>
            </a:extLst>
          </p:cNvPr>
          <p:cNvCxnSpPr>
            <a:cxnSpLocks/>
            <a:stCxn id="19" idx="2"/>
            <a:endCxn id="16" idx="0"/>
          </p:cNvCxnSpPr>
          <p:nvPr/>
        </p:nvCxnSpPr>
        <p:spPr>
          <a:xfrm>
            <a:off x="6094405" y="3562897"/>
            <a:ext cx="1" cy="2650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D153EDFF-A789-4F6C-B059-55FA7799AD9E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>
            <a:off x="6094406" y="4316798"/>
            <a:ext cx="0" cy="2650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BC6CB262-C22C-4BC6-BE87-50873DB09F34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6094404" y="5070700"/>
            <a:ext cx="5" cy="2650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52A001E7-8383-41EC-90F0-7929D21B0F3B}"/>
              </a:ext>
            </a:extLst>
          </p:cNvPr>
          <p:cNvCxnSpPr>
            <a:cxnSpLocks/>
            <a:stCxn id="22" idx="3"/>
            <a:endCxn id="18" idx="1"/>
          </p:cNvCxnSpPr>
          <p:nvPr/>
        </p:nvCxnSpPr>
        <p:spPr>
          <a:xfrm flipV="1">
            <a:off x="7702874" y="5782184"/>
            <a:ext cx="378967" cy="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17E25336-644A-4C87-B020-D8EED8A2EA8F}"/>
              </a:ext>
            </a:extLst>
          </p:cNvPr>
          <p:cNvCxnSpPr>
            <a:cxnSpLocks/>
            <a:stCxn id="22" idx="1"/>
            <a:endCxn id="8" idx="3"/>
          </p:cNvCxnSpPr>
          <p:nvPr/>
        </p:nvCxnSpPr>
        <p:spPr>
          <a:xfrm flipH="1">
            <a:off x="4150015" y="5782185"/>
            <a:ext cx="335928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FC7BAE96-E459-4153-990E-158125B8749D}"/>
              </a:ext>
            </a:extLst>
          </p:cNvPr>
          <p:cNvCxnSpPr>
            <a:cxnSpLocks/>
            <a:stCxn id="8" idx="1"/>
            <a:endCxn id="5" idx="3"/>
          </p:cNvCxnSpPr>
          <p:nvPr/>
        </p:nvCxnSpPr>
        <p:spPr>
          <a:xfrm flipH="1" flipV="1">
            <a:off x="2120725" y="5782184"/>
            <a:ext cx="385240" cy="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C43195FE-04D8-4FB4-A601-BF0C7AA21EB7}"/>
              </a:ext>
            </a:extLst>
          </p:cNvPr>
          <p:cNvCxnSpPr>
            <a:cxnSpLocks/>
            <a:stCxn id="18" idx="3"/>
            <a:endCxn id="7" idx="1"/>
          </p:cNvCxnSpPr>
          <p:nvPr/>
        </p:nvCxnSpPr>
        <p:spPr>
          <a:xfrm>
            <a:off x="9725892" y="5782184"/>
            <a:ext cx="378968" cy="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 : en angle 53">
            <a:extLst>
              <a:ext uri="{FF2B5EF4-FFF2-40B4-BE49-F238E27FC236}">
                <a16:creationId xmlns:a16="http://schemas.microsoft.com/office/drawing/2014/main" id="{A927DD17-5ED8-41A1-AAF2-97EBEDABEEED}"/>
              </a:ext>
            </a:extLst>
          </p:cNvPr>
          <p:cNvCxnSpPr>
            <a:cxnSpLocks/>
            <a:stCxn id="7" idx="3"/>
          </p:cNvCxnSpPr>
          <p:nvPr/>
        </p:nvCxnSpPr>
        <p:spPr>
          <a:xfrm flipH="1" flipV="1">
            <a:off x="6094404" y="2171977"/>
            <a:ext cx="5654506" cy="3610208"/>
          </a:xfrm>
          <a:prstGeom prst="bentConnector3">
            <a:avLst>
              <a:gd name="adj1" fmla="val -4043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 : en angle 56">
            <a:extLst>
              <a:ext uri="{FF2B5EF4-FFF2-40B4-BE49-F238E27FC236}">
                <a16:creationId xmlns:a16="http://schemas.microsoft.com/office/drawing/2014/main" id="{C14E43D4-D0EC-4B84-86EE-CAF3BD71A888}"/>
              </a:ext>
            </a:extLst>
          </p:cNvPr>
          <p:cNvCxnSpPr>
            <a:cxnSpLocks/>
            <a:stCxn id="5" idx="1"/>
          </p:cNvCxnSpPr>
          <p:nvPr/>
        </p:nvCxnSpPr>
        <p:spPr>
          <a:xfrm rot="10800000" flipH="1">
            <a:off x="476675" y="2171978"/>
            <a:ext cx="5617728" cy="3610207"/>
          </a:xfrm>
          <a:prstGeom prst="bentConnector3">
            <a:avLst>
              <a:gd name="adj1" fmla="val -4069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54015521-E4E9-467B-B510-5A6D4C039B8A}"/>
              </a:ext>
            </a:extLst>
          </p:cNvPr>
          <p:cNvSpPr/>
          <p:nvPr/>
        </p:nvSpPr>
        <p:spPr>
          <a:xfrm>
            <a:off x="7099540" y="5335767"/>
            <a:ext cx="664224" cy="3138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OUI</a:t>
            </a:r>
            <a:r>
              <a:rPr lang="fr-FR" dirty="0"/>
              <a:t>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AE1A6F-592D-46E4-B035-4B28067DB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293-700F-46EA-90E1-769426925D93}" type="slidenum">
              <a:rPr lang="fr-FR" smtClean="0"/>
              <a:t>42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67882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56BF2D-7E9B-4677-B868-193DA6CC9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85223"/>
            <a:ext cx="9905998" cy="611347"/>
          </a:xfrm>
          <a:solidFill>
            <a:schemeClr val="tx1"/>
          </a:solidFill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 u="sng" dirty="0">
                <a:solidFill>
                  <a:schemeClr val="bg1"/>
                </a:solidFill>
              </a:rPr>
              <a:t>Organigramme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1BD3E9-395A-4CC5-9B22-F28C7E1B4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095" y="802257"/>
            <a:ext cx="10883811" cy="5736566"/>
          </a:xfrm>
          <a:ln w="28575">
            <a:noFill/>
          </a:ln>
        </p:spPr>
        <p:txBody>
          <a:bodyPr/>
          <a:lstStyle/>
          <a:p>
            <a:endParaRPr lang="fr-FR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A2E5EA90-6CEC-4B69-961D-0399E292FEE5}"/>
              </a:ext>
            </a:extLst>
          </p:cNvPr>
          <p:cNvSpPr/>
          <p:nvPr/>
        </p:nvSpPr>
        <p:spPr>
          <a:xfrm>
            <a:off x="476675" y="5472712"/>
            <a:ext cx="1644050" cy="618944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Exécution de la flexion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5B56C6BD-2BA3-437A-A4C7-D6E64BBC3DF9}"/>
              </a:ext>
            </a:extLst>
          </p:cNvPr>
          <p:cNvSpPr/>
          <p:nvPr/>
        </p:nvSpPr>
        <p:spPr>
          <a:xfrm>
            <a:off x="10104860" y="5472712"/>
            <a:ext cx="1644050" cy="618945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Exécution de l’extension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BCA9BAA-DB9D-43CF-B2ED-07D363043E4D}"/>
              </a:ext>
            </a:extLst>
          </p:cNvPr>
          <p:cNvSpPr/>
          <p:nvPr/>
        </p:nvSpPr>
        <p:spPr>
          <a:xfrm>
            <a:off x="2505965" y="5472712"/>
            <a:ext cx="1644050" cy="618945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La classe est Flexion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81770F3-EA84-488D-AC68-EB25B0BA0CB0}"/>
              </a:ext>
            </a:extLst>
          </p:cNvPr>
          <p:cNvSpPr/>
          <p:nvPr/>
        </p:nvSpPr>
        <p:spPr>
          <a:xfrm>
            <a:off x="5382725" y="798868"/>
            <a:ext cx="1423358" cy="48667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Début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CE5BF1F6-A12E-4B3C-9C7A-46F280C0B202}"/>
              </a:ext>
            </a:extLst>
          </p:cNvPr>
          <p:cNvSpPr/>
          <p:nvPr/>
        </p:nvSpPr>
        <p:spPr>
          <a:xfrm>
            <a:off x="5354492" y="3827964"/>
            <a:ext cx="1479828" cy="488834"/>
          </a:xfrm>
          <a:prstGeom prst="round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Calcul de WL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650AE80C-85FA-4C4A-8E35-A98CCD995EF0}"/>
              </a:ext>
            </a:extLst>
          </p:cNvPr>
          <p:cNvSpPr/>
          <p:nvPr/>
        </p:nvSpPr>
        <p:spPr>
          <a:xfrm>
            <a:off x="4953743" y="4581865"/>
            <a:ext cx="2281325" cy="488835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Calcul de WL_droite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8E78DA08-8D29-4E9D-9BB2-835AA2F8699B}"/>
              </a:ext>
            </a:extLst>
          </p:cNvPr>
          <p:cNvSpPr/>
          <p:nvPr/>
        </p:nvSpPr>
        <p:spPr>
          <a:xfrm>
            <a:off x="8081841" y="5472712"/>
            <a:ext cx="1644051" cy="618944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La classe est EXTENSION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D899B6AB-B4FF-41F2-ADAD-257AD116E882}"/>
              </a:ext>
            </a:extLst>
          </p:cNvPr>
          <p:cNvSpPr/>
          <p:nvPr/>
        </p:nvSpPr>
        <p:spPr>
          <a:xfrm>
            <a:off x="4485939" y="3063368"/>
            <a:ext cx="3216931" cy="499529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Détermination de AMP_MAX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AEE56E3D-7102-47E6-A12E-A09DB34AEB57}"/>
              </a:ext>
            </a:extLst>
          </p:cNvPr>
          <p:cNvSpPr/>
          <p:nvPr/>
        </p:nvSpPr>
        <p:spPr>
          <a:xfrm>
            <a:off x="4840343" y="2304511"/>
            <a:ext cx="2508127" cy="499529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Acquisition du segment</a:t>
            </a:r>
          </a:p>
        </p:txBody>
      </p:sp>
      <p:sp>
        <p:nvSpPr>
          <p:cNvPr id="21" name="Organigramme : Données 20">
            <a:extLst>
              <a:ext uri="{FF2B5EF4-FFF2-40B4-BE49-F238E27FC236}">
                <a16:creationId xmlns:a16="http://schemas.microsoft.com/office/drawing/2014/main" id="{82E7E2FC-173D-4820-BC8E-2F4ED35FEEDE}"/>
              </a:ext>
            </a:extLst>
          </p:cNvPr>
          <p:cNvSpPr/>
          <p:nvPr/>
        </p:nvSpPr>
        <p:spPr>
          <a:xfrm>
            <a:off x="4593408" y="1453208"/>
            <a:ext cx="3001992" cy="586236"/>
          </a:xfrm>
          <a:prstGeom prst="flowChartInputOutpu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Entrer les paramètre a et b</a:t>
            </a:r>
          </a:p>
        </p:txBody>
      </p:sp>
      <p:sp>
        <p:nvSpPr>
          <p:cNvPr id="22" name="Organigramme : Décision 21">
            <a:extLst>
              <a:ext uri="{FF2B5EF4-FFF2-40B4-BE49-F238E27FC236}">
                <a16:creationId xmlns:a16="http://schemas.microsoft.com/office/drawing/2014/main" id="{D9DA737C-1F12-4978-8EE1-2C9D81E5569C}"/>
              </a:ext>
            </a:extLst>
          </p:cNvPr>
          <p:cNvSpPr/>
          <p:nvPr/>
        </p:nvSpPr>
        <p:spPr>
          <a:xfrm>
            <a:off x="4485943" y="5335767"/>
            <a:ext cx="3216931" cy="892835"/>
          </a:xfrm>
          <a:prstGeom prst="flowChartDecision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WL&lt;WL_droite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188AE59B-704B-46BC-83E9-3C6AC1E299DD}"/>
              </a:ext>
            </a:extLst>
          </p:cNvPr>
          <p:cNvCxnSpPr>
            <a:cxnSpLocks/>
            <a:stCxn id="15" idx="4"/>
            <a:endCxn id="21" idx="1"/>
          </p:cNvCxnSpPr>
          <p:nvPr/>
        </p:nvCxnSpPr>
        <p:spPr>
          <a:xfrm>
            <a:off x="6094404" y="1285543"/>
            <a:ext cx="0" cy="16766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5D3454AF-1262-4D59-BBB9-6EAB49EFA8F9}"/>
              </a:ext>
            </a:extLst>
          </p:cNvPr>
          <p:cNvCxnSpPr>
            <a:cxnSpLocks/>
            <a:stCxn id="21" idx="4"/>
            <a:endCxn id="20" idx="0"/>
          </p:cNvCxnSpPr>
          <p:nvPr/>
        </p:nvCxnSpPr>
        <p:spPr>
          <a:xfrm>
            <a:off x="6094404" y="2039444"/>
            <a:ext cx="3" cy="2650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6E40B676-3C94-4811-83E7-F52B15C9CE07}"/>
              </a:ext>
            </a:extLst>
          </p:cNvPr>
          <p:cNvCxnSpPr>
            <a:cxnSpLocks/>
            <a:stCxn id="20" idx="2"/>
            <a:endCxn id="19" idx="0"/>
          </p:cNvCxnSpPr>
          <p:nvPr/>
        </p:nvCxnSpPr>
        <p:spPr>
          <a:xfrm flipH="1">
            <a:off x="6094405" y="2804040"/>
            <a:ext cx="2" cy="2593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3CDD1EEE-2ACD-4F4C-86EA-151F3C886FE2}"/>
              </a:ext>
            </a:extLst>
          </p:cNvPr>
          <p:cNvCxnSpPr>
            <a:cxnSpLocks/>
            <a:stCxn id="19" idx="2"/>
            <a:endCxn id="16" idx="0"/>
          </p:cNvCxnSpPr>
          <p:nvPr/>
        </p:nvCxnSpPr>
        <p:spPr>
          <a:xfrm>
            <a:off x="6094405" y="3562897"/>
            <a:ext cx="1" cy="2650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D153EDFF-A789-4F6C-B059-55FA7799AD9E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>
            <a:off x="6094406" y="4316798"/>
            <a:ext cx="0" cy="2650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BC6CB262-C22C-4BC6-BE87-50873DB09F34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6094404" y="5070700"/>
            <a:ext cx="5" cy="2650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52A001E7-8383-41EC-90F0-7929D21B0F3B}"/>
              </a:ext>
            </a:extLst>
          </p:cNvPr>
          <p:cNvCxnSpPr>
            <a:cxnSpLocks/>
            <a:stCxn id="22" idx="3"/>
            <a:endCxn id="18" idx="1"/>
          </p:cNvCxnSpPr>
          <p:nvPr/>
        </p:nvCxnSpPr>
        <p:spPr>
          <a:xfrm flipV="1">
            <a:off x="7702874" y="5782184"/>
            <a:ext cx="378967" cy="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17E25336-644A-4C87-B020-D8EED8A2EA8F}"/>
              </a:ext>
            </a:extLst>
          </p:cNvPr>
          <p:cNvCxnSpPr>
            <a:cxnSpLocks/>
            <a:stCxn id="22" idx="1"/>
            <a:endCxn id="8" idx="3"/>
          </p:cNvCxnSpPr>
          <p:nvPr/>
        </p:nvCxnSpPr>
        <p:spPr>
          <a:xfrm flipH="1">
            <a:off x="4150015" y="5782185"/>
            <a:ext cx="335928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FC7BAE96-E459-4153-990E-158125B8749D}"/>
              </a:ext>
            </a:extLst>
          </p:cNvPr>
          <p:cNvCxnSpPr>
            <a:cxnSpLocks/>
            <a:stCxn id="8" idx="1"/>
            <a:endCxn id="5" idx="3"/>
          </p:cNvCxnSpPr>
          <p:nvPr/>
        </p:nvCxnSpPr>
        <p:spPr>
          <a:xfrm flipH="1" flipV="1">
            <a:off x="2120725" y="5782184"/>
            <a:ext cx="385240" cy="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C43195FE-04D8-4FB4-A601-BF0C7AA21EB7}"/>
              </a:ext>
            </a:extLst>
          </p:cNvPr>
          <p:cNvCxnSpPr>
            <a:cxnSpLocks/>
            <a:stCxn id="18" idx="3"/>
            <a:endCxn id="7" idx="1"/>
          </p:cNvCxnSpPr>
          <p:nvPr/>
        </p:nvCxnSpPr>
        <p:spPr>
          <a:xfrm>
            <a:off x="9725892" y="5782184"/>
            <a:ext cx="378968" cy="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 : en angle 53">
            <a:extLst>
              <a:ext uri="{FF2B5EF4-FFF2-40B4-BE49-F238E27FC236}">
                <a16:creationId xmlns:a16="http://schemas.microsoft.com/office/drawing/2014/main" id="{A927DD17-5ED8-41A1-AAF2-97EBEDABEEED}"/>
              </a:ext>
            </a:extLst>
          </p:cNvPr>
          <p:cNvCxnSpPr>
            <a:cxnSpLocks/>
            <a:stCxn id="7" idx="3"/>
          </p:cNvCxnSpPr>
          <p:nvPr/>
        </p:nvCxnSpPr>
        <p:spPr>
          <a:xfrm flipH="1" flipV="1">
            <a:off x="6094404" y="2171977"/>
            <a:ext cx="5654506" cy="3610208"/>
          </a:xfrm>
          <a:prstGeom prst="bentConnector3">
            <a:avLst>
              <a:gd name="adj1" fmla="val -4043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 : en angle 56">
            <a:extLst>
              <a:ext uri="{FF2B5EF4-FFF2-40B4-BE49-F238E27FC236}">
                <a16:creationId xmlns:a16="http://schemas.microsoft.com/office/drawing/2014/main" id="{C14E43D4-D0EC-4B84-86EE-CAF3BD71A888}"/>
              </a:ext>
            </a:extLst>
          </p:cNvPr>
          <p:cNvCxnSpPr>
            <a:cxnSpLocks/>
            <a:stCxn id="5" idx="1"/>
          </p:cNvCxnSpPr>
          <p:nvPr/>
        </p:nvCxnSpPr>
        <p:spPr>
          <a:xfrm rot="10800000" flipH="1">
            <a:off x="476675" y="2171978"/>
            <a:ext cx="5617728" cy="3610207"/>
          </a:xfrm>
          <a:prstGeom prst="bentConnector3">
            <a:avLst>
              <a:gd name="adj1" fmla="val -4069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D208976F-4F3F-4EF0-A39D-A5DA720E4285}"/>
              </a:ext>
            </a:extLst>
          </p:cNvPr>
          <p:cNvSpPr/>
          <p:nvPr/>
        </p:nvSpPr>
        <p:spPr>
          <a:xfrm>
            <a:off x="7099540" y="5335767"/>
            <a:ext cx="664224" cy="3138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OUI</a:t>
            </a:r>
            <a:r>
              <a:rPr lang="fr-FR" dirty="0"/>
              <a:t>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8F6586-1A1F-4CFA-9783-A826C1322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293-700F-46EA-90E1-769426925D93}" type="slidenum">
              <a:rPr lang="fr-FR" smtClean="0"/>
              <a:t>43</a:t>
            </a:fld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F7BF81-41AE-411C-8369-3FA2AA46FCB3}"/>
              </a:ext>
            </a:extLst>
          </p:cNvPr>
          <p:cNvSpPr/>
          <p:nvPr/>
        </p:nvSpPr>
        <p:spPr>
          <a:xfrm>
            <a:off x="3657415" y="3244334"/>
            <a:ext cx="4877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</a:rPr>
              <a:t>Puis la caractéristique WL est, par la suite, calculé.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85694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56BF2D-7E9B-4677-B868-193DA6CC9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85223"/>
            <a:ext cx="9905998" cy="611347"/>
          </a:xfrm>
          <a:solidFill>
            <a:schemeClr val="tx1"/>
          </a:solidFill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 u="sng" dirty="0">
                <a:solidFill>
                  <a:schemeClr val="bg1"/>
                </a:solidFill>
              </a:rPr>
              <a:t>Organigramme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1BD3E9-395A-4CC5-9B22-F28C7E1B4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095" y="802257"/>
            <a:ext cx="10883811" cy="5736566"/>
          </a:xfrm>
          <a:ln w="28575">
            <a:noFill/>
          </a:ln>
        </p:spPr>
        <p:txBody>
          <a:bodyPr/>
          <a:lstStyle/>
          <a:p>
            <a:endParaRPr lang="fr-FR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A2E5EA90-6CEC-4B69-961D-0399E292FEE5}"/>
              </a:ext>
            </a:extLst>
          </p:cNvPr>
          <p:cNvSpPr/>
          <p:nvPr/>
        </p:nvSpPr>
        <p:spPr>
          <a:xfrm>
            <a:off x="476675" y="5472712"/>
            <a:ext cx="1644050" cy="618944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Exécution de la flexion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5B56C6BD-2BA3-437A-A4C7-D6E64BBC3DF9}"/>
              </a:ext>
            </a:extLst>
          </p:cNvPr>
          <p:cNvSpPr/>
          <p:nvPr/>
        </p:nvSpPr>
        <p:spPr>
          <a:xfrm>
            <a:off x="10104860" y="5472712"/>
            <a:ext cx="1644050" cy="618945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Exécution de l’extension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BCA9BAA-DB9D-43CF-B2ED-07D363043E4D}"/>
              </a:ext>
            </a:extLst>
          </p:cNvPr>
          <p:cNvSpPr/>
          <p:nvPr/>
        </p:nvSpPr>
        <p:spPr>
          <a:xfrm>
            <a:off x="2505965" y="5472712"/>
            <a:ext cx="1644050" cy="618945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La classe est Flexion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81770F3-EA84-488D-AC68-EB25B0BA0CB0}"/>
              </a:ext>
            </a:extLst>
          </p:cNvPr>
          <p:cNvSpPr/>
          <p:nvPr/>
        </p:nvSpPr>
        <p:spPr>
          <a:xfrm>
            <a:off x="5382725" y="798868"/>
            <a:ext cx="1423358" cy="48667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Début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CE5BF1F6-A12E-4B3C-9C7A-46F280C0B202}"/>
              </a:ext>
            </a:extLst>
          </p:cNvPr>
          <p:cNvSpPr/>
          <p:nvPr/>
        </p:nvSpPr>
        <p:spPr>
          <a:xfrm>
            <a:off x="5354492" y="3827964"/>
            <a:ext cx="1479828" cy="488834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Calcul de WL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650AE80C-85FA-4C4A-8E35-A98CCD995EF0}"/>
              </a:ext>
            </a:extLst>
          </p:cNvPr>
          <p:cNvSpPr/>
          <p:nvPr/>
        </p:nvSpPr>
        <p:spPr>
          <a:xfrm>
            <a:off x="4953743" y="4581865"/>
            <a:ext cx="2281325" cy="488835"/>
          </a:xfrm>
          <a:prstGeom prst="round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Calcul de WL_droite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8E78DA08-8D29-4E9D-9BB2-835AA2F8699B}"/>
              </a:ext>
            </a:extLst>
          </p:cNvPr>
          <p:cNvSpPr/>
          <p:nvPr/>
        </p:nvSpPr>
        <p:spPr>
          <a:xfrm>
            <a:off x="8081841" y="5472712"/>
            <a:ext cx="1644051" cy="618944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La classe est EXTENSION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D899B6AB-B4FF-41F2-ADAD-257AD116E882}"/>
              </a:ext>
            </a:extLst>
          </p:cNvPr>
          <p:cNvSpPr/>
          <p:nvPr/>
        </p:nvSpPr>
        <p:spPr>
          <a:xfrm>
            <a:off x="4485939" y="3063368"/>
            <a:ext cx="3216931" cy="499529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Détermination de AMP_MAX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AEE56E3D-7102-47E6-A12E-A09DB34AEB57}"/>
              </a:ext>
            </a:extLst>
          </p:cNvPr>
          <p:cNvSpPr/>
          <p:nvPr/>
        </p:nvSpPr>
        <p:spPr>
          <a:xfrm>
            <a:off x="4840343" y="2304511"/>
            <a:ext cx="2508127" cy="499529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Acquisition du segment</a:t>
            </a:r>
          </a:p>
        </p:txBody>
      </p:sp>
      <p:sp>
        <p:nvSpPr>
          <p:cNvPr id="21" name="Organigramme : Données 20">
            <a:extLst>
              <a:ext uri="{FF2B5EF4-FFF2-40B4-BE49-F238E27FC236}">
                <a16:creationId xmlns:a16="http://schemas.microsoft.com/office/drawing/2014/main" id="{82E7E2FC-173D-4820-BC8E-2F4ED35FEEDE}"/>
              </a:ext>
            </a:extLst>
          </p:cNvPr>
          <p:cNvSpPr/>
          <p:nvPr/>
        </p:nvSpPr>
        <p:spPr>
          <a:xfrm>
            <a:off x="4593408" y="1453208"/>
            <a:ext cx="3001992" cy="586236"/>
          </a:xfrm>
          <a:prstGeom prst="flowChartInputOutpu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Entrer les paramètre a et b</a:t>
            </a:r>
          </a:p>
        </p:txBody>
      </p:sp>
      <p:sp>
        <p:nvSpPr>
          <p:cNvPr id="22" name="Organigramme : Décision 21">
            <a:extLst>
              <a:ext uri="{FF2B5EF4-FFF2-40B4-BE49-F238E27FC236}">
                <a16:creationId xmlns:a16="http://schemas.microsoft.com/office/drawing/2014/main" id="{D9DA737C-1F12-4978-8EE1-2C9D81E5569C}"/>
              </a:ext>
            </a:extLst>
          </p:cNvPr>
          <p:cNvSpPr/>
          <p:nvPr/>
        </p:nvSpPr>
        <p:spPr>
          <a:xfrm>
            <a:off x="4485943" y="5335767"/>
            <a:ext cx="3216931" cy="892835"/>
          </a:xfrm>
          <a:prstGeom prst="flowChartDecision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WL&lt;WL_droite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188AE59B-704B-46BC-83E9-3C6AC1E299DD}"/>
              </a:ext>
            </a:extLst>
          </p:cNvPr>
          <p:cNvCxnSpPr>
            <a:cxnSpLocks/>
            <a:stCxn id="15" idx="4"/>
            <a:endCxn id="21" idx="1"/>
          </p:cNvCxnSpPr>
          <p:nvPr/>
        </p:nvCxnSpPr>
        <p:spPr>
          <a:xfrm>
            <a:off x="6094404" y="1285543"/>
            <a:ext cx="0" cy="16766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5D3454AF-1262-4D59-BBB9-6EAB49EFA8F9}"/>
              </a:ext>
            </a:extLst>
          </p:cNvPr>
          <p:cNvCxnSpPr>
            <a:cxnSpLocks/>
            <a:stCxn id="21" idx="4"/>
            <a:endCxn id="20" idx="0"/>
          </p:cNvCxnSpPr>
          <p:nvPr/>
        </p:nvCxnSpPr>
        <p:spPr>
          <a:xfrm>
            <a:off x="6094404" y="2039444"/>
            <a:ext cx="3" cy="2650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6E40B676-3C94-4811-83E7-F52B15C9CE07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6094407" y="2804040"/>
            <a:ext cx="0" cy="2593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3CDD1EEE-2ACD-4F4C-86EA-151F3C886FE2}"/>
              </a:ext>
            </a:extLst>
          </p:cNvPr>
          <p:cNvCxnSpPr>
            <a:cxnSpLocks/>
            <a:stCxn id="19" idx="2"/>
            <a:endCxn id="16" idx="0"/>
          </p:cNvCxnSpPr>
          <p:nvPr/>
        </p:nvCxnSpPr>
        <p:spPr>
          <a:xfrm>
            <a:off x="6094405" y="3562897"/>
            <a:ext cx="1" cy="2650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D153EDFF-A789-4F6C-B059-55FA7799AD9E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>
            <a:off x="6094406" y="4316798"/>
            <a:ext cx="0" cy="2650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BC6CB262-C22C-4BC6-BE87-50873DB09F34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6094404" y="5070700"/>
            <a:ext cx="5" cy="2650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52A001E7-8383-41EC-90F0-7929D21B0F3B}"/>
              </a:ext>
            </a:extLst>
          </p:cNvPr>
          <p:cNvCxnSpPr>
            <a:cxnSpLocks/>
            <a:stCxn id="22" idx="3"/>
            <a:endCxn id="18" idx="1"/>
          </p:cNvCxnSpPr>
          <p:nvPr/>
        </p:nvCxnSpPr>
        <p:spPr>
          <a:xfrm flipV="1">
            <a:off x="7702874" y="5782184"/>
            <a:ext cx="378967" cy="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17E25336-644A-4C87-B020-D8EED8A2EA8F}"/>
              </a:ext>
            </a:extLst>
          </p:cNvPr>
          <p:cNvCxnSpPr>
            <a:cxnSpLocks/>
            <a:stCxn id="22" idx="1"/>
            <a:endCxn id="8" idx="3"/>
          </p:cNvCxnSpPr>
          <p:nvPr/>
        </p:nvCxnSpPr>
        <p:spPr>
          <a:xfrm flipH="1">
            <a:off x="4150015" y="5782185"/>
            <a:ext cx="335928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FC7BAE96-E459-4153-990E-158125B8749D}"/>
              </a:ext>
            </a:extLst>
          </p:cNvPr>
          <p:cNvCxnSpPr>
            <a:cxnSpLocks/>
            <a:stCxn id="8" idx="1"/>
            <a:endCxn id="5" idx="3"/>
          </p:cNvCxnSpPr>
          <p:nvPr/>
        </p:nvCxnSpPr>
        <p:spPr>
          <a:xfrm flipH="1" flipV="1">
            <a:off x="2120725" y="5782184"/>
            <a:ext cx="385240" cy="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C43195FE-04D8-4FB4-A601-BF0C7AA21EB7}"/>
              </a:ext>
            </a:extLst>
          </p:cNvPr>
          <p:cNvCxnSpPr>
            <a:cxnSpLocks/>
            <a:stCxn id="18" idx="3"/>
            <a:endCxn id="7" idx="1"/>
          </p:cNvCxnSpPr>
          <p:nvPr/>
        </p:nvCxnSpPr>
        <p:spPr>
          <a:xfrm>
            <a:off x="9725892" y="5782184"/>
            <a:ext cx="378968" cy="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 : en angle 53">
            <a:extLst>
              <a:ext uri="{FF2B5EF4-FFF2-40B4-BE49-F238E27FC236}">
                <a16:creationId xmlns:a16="http://schemas.microsoft.com/office/drawing/2014/main" id="{A927DD17-5ED8-41A1-AAF2-97EBEDABEEED}"/>
              </a:ext>
            </a:extLst>
          </p:cNvPr>
          <p:cNvCxnSpPr>
            <a:cxnSpLocks/>
            <a:stCxn id="7" idx="3"/>
          </p:cNvCxnSpPr>
          <p:nvPr/>
        </p:nvCxnSpPr>
        <p:spPr>
          <a:xfrm flipH="1" flipV="1">
            <a:off x="6094404" y="2171977"/>
            <a:ext cx="5654506" cy="3610208"/>
          </a:xfrm>
          <a:prstGeom prst="bentConnector3">
            <a:avLst>
              <a:gd name="adj1" fmla="val -4043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 : en angle 56">
            <a:extLst>
              <a:ext uri="{FF2B5EF4-FFF2-40B4-BE49-F238E27FC236}">
                <a16:creationId xmlns:a16="http://schemas.microsoft.com/office/drawing/2014/main" id="{C14E43D4-D0EC-4B84-86EE-CAF3BD71A888}"/>
              </a:ext>
            </a:extLst>
          </p:cNvPr>
          <p:cNvCxnSpPr>
            <a:cxnSpLocks/>
            <a:stCxn id="5" idx="1"/>
          </p:cNvCxnSpPr>
          <p:nvPr/>
        </p:nvCxnSpPr>
        <p:spPr>
          <a:xfrm rot="10800000" flipH="1">
            <a:off x="476675" y="2171978"/>
            <a:ext cx="5617728" cy="3610207"/>
          </a:xfrm>
          <a:prstGeom prst="bentConnector3">
            <a:avLst>
              <a:gd name="adj1" fmla="val -4069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5B44B5D5-D748-4100-81A1-94223E0F4E48}"/>
              </a:ext>
            </a:extLst>
          </p:cNvPr>
          <p:cNvSpPr/>
          <p:nvPr/>
        </p:nvSpPr>
        <p:spPr>
          <a:xfrm>
            <a:off x="7099540" y="5335767"/>
            <a:ext cx="664224" cy="3138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OUI</a:t>
            </a:r>
            <a:r>
              <a:rPr lang="fr-FR" dirty="0"/>
              <a:t>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0F32ED-6CE0-4B97-9E1E-6B0A713D8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293-700F-46EA-90E1-769426925D93}" type="slidenum">
              <a:rPr lang="fr-FR" smtClean="0"/>
              <a:t>44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3980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56BF2D-7E9B-4677-B868-193DA6CC9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2231"/>
            <a:ext cx="9905998" cy="654340"/>
          </a:xfrm>
          <a:solidFill>
            <a:schemeClr val="tx1"/>
          </a:solidFill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 u="sng" dirty="0">
                <a:solidFill>
                  <a:schemeClr val="bg1"/>
                </a:solidFill>
              </a:rPr>
              <a:t>Organigramme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1BD3E9-395A-4CC5-9B22-F28C7E1B4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095" y="802257"/>
            <a:ext cx="10883811" cy="5736566"/>
          </a:xfrm>
          <a:ln w="28575">
            <a:noFill/>
          </a:ln>
        </p:spPr>
        <p:txBody>
          <a:bodyPr/>
          <a:lstStyle/>
          <a:p>
            <a:endParaRPr lang="fr-FR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A2E5EA90-6CEC-4B69-961D-0399E292FEE5}"/>
              </a:ext>
            </a:extLst>
          </p:cNvPr>
          <p:cNvSpPr/>
          <p:nvPr/>
        </p:nvSpPr>
        <p:spPr>
          <a:xfrm>
            <a:off x="476675" y="5472712"/>
            <a:ext cx="1644050" cy="618944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Exécution de la flexion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5B56C6BD-2BA3-437A-A4C7-D6E64BBC3DF9}"/>
              </a:ext>
            </a:extLst>
          </p:cNvPr>
          <p:cNvSpPr/>
          <p:nvPr/>
        </p:nvSpPr>
        <p:spPr>
          <a:xfrm>
            <a:off x="10104860" y="5472712"/>
            <a:ext cx="1644050" cy="618945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Exécution de l’extension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BCA9BAA-DB9D-43CF-B2ED-07D363043E4D}"/>
              </a:ext>
            </a:extLst>
          </p:cNvPr>
          <p:cNvSpPr/>
          <p:nvPr/>
        </p:nvSpPr>
        <p:spPr>
          <a:xfrm>
            <a:off x="2505965" y="5472712"/>
            <a:ext cx="1644050" cy="618945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La classe est Flexion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81770F3-EA84-488D-AC68-EB25B0BA0CB0}"/>
              </a:ext>
            </a:extLst>
          </p:cNvPr>
          <p:cNvSpPr/>
          <p:nvPr/>
        </p:nvSpPr>
        <p:spPr>
          <a:xfrm>
            <a:off x="5382725" y="798868"/>
            <a:ext cx="1423358" cy="48667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Début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CE5BF1F6-A12E-4B3C-9C7A-46F280C0B202}"/>
              </a:ext>
            </a:extLst>
          </p:cNvPr>
          <p:cNvSpPr/>
          <p:nvPr/>
        </p:nvSpPr>
        <p:spPr>
          <a:xfrm>
            <a:off x="5354492" y="3827964"/>
            <a:ext cx="1479828" cy="488834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Calcul de WL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650AE80C-85FA-4C4A-8E35-A98CCD995EF0}"/>
              </a:ext>
            </a:extLst>
          </p:cNvPr>
          <p:cNvSpPr/>
          <p:nvPr/>
        </p:nvSpPr>
        <p:spPr>
          <a:xfrm>
            <a:off x="4953743" y="4581865"/>
            <a:ext cx="2281325" cy="488835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Calcul de WL_droite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8E78DA08-8D29-4E9D-9BB2-835AA2F8699B}"/>
              </a:ext>
            </a:extLst>
          </p:cNvPr>
          <p:cNvSpPr/>
          <p:nvPr/>
        </p:nvSpPr>
        <p:spPr>
          <a:xfrm>
            <a:off x="8081841" y="5472712"/>
            <a:ext cx="1644051" cy="618944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La classe est EXTENSION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D899B6AB-B4FF-41F2-ADAD-257AD116E882}"/>
              </a:ext>
            </a:extLst>
          </p:cNvPr>
          <p:cNvSpPr/>
          <p:nvPr/>
        </p:nvSpPr>
        <p:spPr>
          <a:xfrm>
            <a:off x="4485939" y="3063368"/>
            <a:ext cx="3216931" cy="499529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Détermination de AMP_MAX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AEE56E3D-7102-47E6-A12E-A09DB34AEB57}"/>
              </a:ext>
            </a:extLst>
          </p:cNvPr>
          <p:cNvSpPr/>
          <p:nvPr/>
        </p:nvSpPr>
        <p:spPr>
          <a:xfrm>
            <a:off x="4840343" y="2304511"/>
            <a:ext cx="2508127" cy="499529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Acquisition du segment</a:t>
            </a:r>
          </a:p>
        </p:txBody>
      </p:sp>
      <p:sp>
        <p:nvSpPr>
          <p:cNvPr id="21" name="Organigramme : Données 20">
            <a:extLst>
              <a:ext uri="{FF2B5EF4-FFF2-40B4-BE49-F238E27FC236}">
                <a16:creationId xmlns:a16="http://schemas.microsoft.com/office/drawing/2014/main" id="{82E7E2FC-173D-4820-BC8E-2F4ED35FEEDE}"/>
              </a:ext>
            </a:extLst>
          </p:cNvPr>
          <p:cNvSpPr/>
          <p:nvPr/>
        </p:nvSpPr>
        <p:spPr>
          <a:xfrm>
            <a:off x="4593408" y="1453208"/>
            <a:ext cx="3001992" cy="586236"/>
          </a:xfrm>
          <a:prstGeom prst="flowChartInputOutpu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Entrer les paramètre a et b</a:t>
            </a:r>
          </a:p>
        </p:txBody>
      </p:sp>
      <p:sp>
        <p:nvSpPr>
          <p:cNvPr id="22" name="Organigramme : Décision 21">
            <a:extLst>
              <a:ext uri="{FF2B5EF4-FFF2-40B4-BE49-F238E27FC236}">
                <a16:creationId xmlns:a16="http://schemas.microsoft.com/office/drawing/2014/main" id="{D9DA737C-1F12-4978-8EE1-2C9D81E5569C}"/>
              </a:ext>
            </a:extLst>
          </p:cNvPr>
          <p:cNvSpPr/>
          <p:nvPr/>
        </p:nvSpPr>
        <p:spPr>
          <a:xfrm>
            <a:off x="4485943" y="5335767"/>
            <a:ext cx="3216931" cy="892835"/>
          </a:xfrm>
          <a:prstGeom prst="flowChartDecision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WL&lt;WL_droite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188AE59B-704B-46BC-83E9-3C6AC1E299DD}"/>
              </a:ext>
            </a:extLst>
          </p:cNvPr>
          <p:cNvCxnSpPr>
            <a:cxnSpLocks/>
            <a:stCxn id="15" idx="4"/>
            <a:endCxn id="21" idx="1"/>
          </p:cNvCxnSpPr>
          <p:nvPr/>
        </p:nvCxnSpPr>
        <p:spPr>
          <a:xfrm>
            <a:off x="6094404" y="1285543"/>
            <a:ext cx="0" cy="16766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5D3454AF-1262-4D59-BBB9-6EAB49EFA8F9}"/>
              </a:ext>
            </a:extLst>
          </p:cNvPr>
          <p:cNvCxnSpPr>
            <a:cxnSpLocks/>
            <a:stCxn id="21" idx="4"/>
            <a:endCxn id="20" idx="0"/>
          </p:cNvCxnSpPr>
          <p:nvPr/>
        </p:nvCxnSpPr>
        <p:spPr>
          <a:xfrm>
            <a:off x="6094404" y="2039444"/>
            <a:ext cx="3" cy="2650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6E40B676-3C94-4811-83E7-F52B15C9CE07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6094404" y="2804040"/>
            <a:ext cx="3" cy="22599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3CDD1EEE-2ACD-4F4C-86EA-151F3C886FE2}"/>
              </a:ext>
            </a:extLst>
          </p:cNvPr>
          <p:cNvCxnSpPr>
            <a:cxnSpLocks/>
            <a:stCxn id="19" idx="2"/>
            <a:endCxn id="16" idx="0"/>
          </p:cNvCxnSpPr>
          <p:nvPr/>
        </p:nvCxnSpPr>
        <p:spPr>
          <a:xfrm>
            <a:off x="6094405" y="3562897"/>
            <a:ext cx="1" cy="2650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D153EDFF-A789-4F6C-B059-55FA7799AD9E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>
            <a:off x="6094406" y="4316798"/>
            <a:ext cx="0" cy="2650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BC6CB262-C22C-4BC6-BE87-50873DB09F34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6094404" y="5070700"/>
            <a:ext cx="5" cy="2650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52A001E7-8383-41EC-90F0-7929D21B0F3B}"/>
              </a:ext>
            </a:extLst>
          </p:cNvPr>
          <p:cNvCxnSpPr>
            <a:cxnSpLocks/>
            <a:stCxn id="22" idx="3"/>
            <a:endCxn id="18" idx="1"/>
          </p:cNvCxnSpPr>
          <p:nvPr/>
        </p:nvCxnSpPr>
        <p:spPr>
          <a:xfrm flipV="1">
            <a:off x="7702874" y="5782184"/>
            <a:ext cx="378967" cy="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17E25336-644A-4C87-B020-D8EED8A2EA8F}"/>
              </a:ext>
            </a:extLst>
          </p:cNvPr>
          <p:cNvCxnSpPr>
            <a:cxnSpLocks/>
            <a:stCxn id="22" idx="1"/>
            <a:endCxn id="8" idx="3"/>
          </p:cNvCxnSpPr>
          <p:nvPr/>
        </p:nvCxnSpPr>
        <p:spPr>
          <a:xfrm flipH="1">
            <a:off x="4150015" y="5782185"/>
            <a:ext cx="335928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FC7BAE96-E459-4153-990E-158125B8749D}"/>
              </a:ext>
            </a:extLst>
          </p:cNvPr>
          <p:cNvCxnSpPr>
            <a:cxnSpLocks/>
            <a:stCxn id="8" idx="1"/>
            <a:endCxn id="5" idx="3"/>
          </p:cNvCxnSpPr>
          <p:nvPr/>
        </p:nvCxnSpPr>
        <p:spPr>
          <a:xfrm flipH="1" flipV="1">
            <a:off x="2120725" y="5782184"/>
            <a:ext cx="385240" cy="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C43195FE-04D8-4FB4-A601-BF0C7AA21EB7}"/>
              </a:ext>
            </a:extLst>
          </p:cNvPr>
          <p:cNvCxnSpPr>
            <a:cxnSpLocks/>
            <a:stCxn id="18" idx="3"/>
            <a:endCxn id="7" idx="1"/>
          </p:cNvCxnSpPr>
          <p:nvPr/>
        </p:nvCxnSpPr>
        <p:spPr>
          <a:xfrm>
            <a:off x="9725892" y="5782184"/>
            <a:ext cx="378968" cy="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 : en angle 53">
            <a:extLst>
              <a:ext uri="{FF2B5EF4-FFF2-40B4-BE49-F238E27FC236}">
                <a16:creationId xmlns:a16="http://schemas.microsoft.com/office/drawing/2014/main" id="{A927DD17-5ED8-41A1-AAF2-97EBEDABEEED}"/>
              </a:ext>
            </a:extLst>
          </p:cNvPr>
          <p:cNvCxnSpPr>
            <a:cxnSpLocks/>
            <a:stCxn id="7" idx="3"/>
          </p:cNvCxnSpPr>
          <p:nvPr/>
        </p:nvCxnSpPr>
        <p:spPr>
          <a:xfrm flipH="1" flipV="1">
            <a:off x="6094404" y="2171977"/>
            <a:ext cx="5654506" cy="3610208"/>
          </a:xfrm>
          <a:prstGeom prst="bentConnector3">
            <a:avLst>
              <a:gd name="adj1" fmla="val -4043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 : en angle 56">
            <a:extLst>
              <a:ext uri="{FF2B5EF4-FFF2-40B4-BE49-F238E27FC236}">
                <a16:creationId xmlns:a16="http://schemas.microsoft.com/office/drawing/2014/main" id="{C14E43D4-D0EC-4B84-86EE-CAF3BD71A888}"/>
              </a:ext>
            </a:extLst>
          </p:cNvPr>
          <p:cNvCxnSpPr>
            <a:cxnSpLocks/>
            <a:stCxn id="5" idx="1"/>
          </p:cNvCxnSpPr>
          <p:nvPr/>
        </p:nvCxnSpPr>
        <p:spPr>
          <a:xfrm rot="10800000" flipH="1">
            <a:off x="476675" y="2171978"/>
            <a:ext cx="5617728" cy="3610207"/>
          </a:xfrm>
          <a:prstGeom prst="bentConnector3">
            <a:avLst>
              <a:gd name="adj1" fmla="val -4069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C2EB9B7C-0B91-4ABA-A7D4-EE547CFD8783}"/>
              </a:ext>
            </a:extLst>
          </p:cNvPr>
          <p:cNvSpPr/>
          <p:nvPr/>
        </p:nvSpPr>
        <p:spPr>
          <a:xfrm>
            <a:off x="7099540" y="5335767"/>
            <a:ext cx="664224" cy="3138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OUI</a:t>
            </a:r>
            <a:r>
              <a:rPr lang="fr-FR" dirty="0"/>
              <a:t>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0F5921-40DB-4AF9-BEAC-65832BE01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293-700F-46EA-90E1-769426925D93}" type="slidenum">
              <a:rPr lang="fr-FR" smtClean="0"/>
              <a:t>45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67566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56BF2D-7E9B-4677-B868-193DA6CC9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85223"/>
            <a:ext cx="9905998" cy="611347"/>
          </a:xfrm>
          <a:solidFill>
            <a:schemeClr val="tx1"/>
          </a:solidFill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 u="sng" dirty="0">
                <a:solidFill>
                  <a:schemeClr val="bg1"/>
                </a:solidFill>
              </a:rPr>
              <a:t>Organigramme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1BD3E9-395A-4CC5-9B22-F28C7E1B4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095" y="802257"/>
            <a:ext cx="10883811" cy="5736566"/>
          </a:xfrm>
          <a:ln w="28575">
            <a:noFill/>
          </a:ln>
        </p:spPr>
        <p:txBody>
          <a:bodyPr/>
          <a:lstStyle/>
          <a:p>
            <a:endParaRPr lang="fr-FR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A2E5EA90-6CEC-4B69-961D-0399E292FEE5}"/>
              </a:ext>
            </a:extLst>
          </p:cNvPr>
          <p:cNvSpPr/>
          <p:nvPr/>
        </p:nvSpPr>
        <p:spPr>
          <a:xfrm>
            <a:off x="476675" y="5472712"/>
            <a:ext cx="1644050" cy="618944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Exécution de la flexion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5B56C6BD-2BA3-437A-A4C7-D6E64BBC3DF9}"/>
              </a:ext>
            </a:extLst>
          </p:cNvPr>
          <p:cNvSpPr/>
          <p:nvPr/>
        </p:nvSpPr>
        <p:spPr>
          <a:xfrm>
            <a:off x="10104860" y="5472712"/>
            <a:ext cx="1644050" cy="618945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Exécution de l’extension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BCA9BAA-DB9D-43CF-B2ED-07D363043E4D}"/>
              </a:ext>
            </a:extLst>
          </p:cNvPr>
          <p:cNvSpPr/>
          <p:nvPr/>
        </p:nvSpPr>
        <p:spPr>
          <a:xfrm>
            <a:off x="2505965" y="5472712"/>
            <a:ext cx="1644050" cy="618945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La classe est Flexion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81770F3-EA84-488D-AC68-EB25B0BA0CB0}"/>
              </a:ext>
            </a:extLst>
          </p:cNvPr>
          <p:cNvSpPr/>
          <p:nvPr/>
        </p:nvSpPr>
        <p:spPr>
          <a:xfrm>
            <a:off x="5382725" y="798868"/>
            <a:ext cx="1423358" cy="48667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Début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CE5BF1F6-A12E-4B3C-9C7A-46F280C0B202}"/>
              </a:ext>
            </a:extLst>
          </p:cNvPr>
          <p:cNvSpPr/>
          <p:nvPr/>
        </p:nvSpPr>
        <p:spPr>
          <a:xfrm>
            <a:off x="5354492" y="3827964"/>
            <a:ext cx="1479828" cy="488834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Calcul de WL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650AE80C-85FA-4C4A-8E35-A98CCD995EF0}"/>
              </a:ext>
            </a:extLst>
          </p:cNvPr>
          <p:cNvSpPr/>
          <p:nvPr/>
        </p:nvSpPr>
        <p:spPr>
          <a:xfrm>
            <a:off x="4953743" y="4581865"/>
            <a:ext cx="2281325" cy="488835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Calcul de WL_droite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8E78DA08-8D29-4E9D-9BB2-835AA2F8699B}"/>
              </a:ext>
            </a:extLst>
          </p:cNvPr>
          <p:cNvSpPr/>
          <p:nvPr/>
        </p:nvSpPr>
        <p:spPr>
          <a:xfrm>
            <a:off x="8081841" y="5472712"/>
            <a:ext cx="1644051" cy="618944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La classe est EXTENSION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D899B6AB-B4FF-41F2-ADAD-257AD116E882}"/>
              </a:ext>
            </a:extLst>
          </p:cNvPr>
          <p:cNvSpPr/>
          <p:nvPr/>
        </p:nvSpPr>
        <p:spPr>
          <a:xfrm>
            <a:off x="4485939" y="3063368"/>
            <a:ext cx="3216931" cy="499529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Détermination de AMP_MAX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AEE56E3D-7102-47E6-A12E-A09DB34AEB57}"/>
              </a:ext>
            </a:extLst>
          </p:cNvPr>
          <p:cNvSpPr/>
          <p:nvPr/>
        </p:nvSpPr>
        <p:spPr>
          <a:xfrm>
            <a:off x="4840343" y="2304511"/>
            <a:ext cx="2508127" cy="499529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Acquisition du segment</a:t>
            </a:r>
          </a:p>
        </p:txBody>
      </p:sp>
      <p:sp>
        <p:nvSpPr>
          <p:cNvPr id="21" name="Organigramme : Données 20">
            <a:extLst>
              <a:ext uri="{FF2B5EF4-FFF2-40B4-BE49-F238E27FC236}">
                <a16:creationId xmlns:a16="http://schemas.microsoft.com/office/drawing/2014/main" id="{82E7E2FC-173D-4820-BC8E-2F4ED35FEEDE}"/>
              </a:ext>
            </a:extLst>
          </p:cNvPr>
          <p:cNvSpPr/>
          <p:nvPr/>
        </p:nvSpPr>
        <p:spPr>
          <a:xfrm>
            <a:off x="4593408" y="1453208"/>
            <a:ext cx="3001992" cy="586236"/>
          </a:xfrm>
          <a:prstGeom prst="flowChartInputOutpu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Entrer les paramètre a et b</a:t>
            </a:r>
          </a:p>
        </p:txBody>
      </p:sp>
      <p:sp>
        <p:nvSpPr>
          <p:cNvPr id="22" name="Organigramme : Décision 21">
            <a:extLst>
              <a:ext uri="{FF2B5EF4-FFF2-40B4-BE49-F238E27FC236}">
                <a16:creationId xmlns:a16="http://schemas.microsoft.com/office/drawing/2014/main" id="{D9DA737C-1F12-4978-8EE1-2C9D81E5569C}"/>
              </a:ext>
            </a:extLst>
          </p:cNvPr>
          <p:cNvSpPr/>
          <p:nvPr/>
        </p:nvSpPr>
        <p:spPr>
          <a:xfrm>
            <a:off x="4485943" y="5335767"/>
            <a:ext cx="3216931" cy="892835"/>
          </a:xfrm>
          <a:prstGeom prst="flowChartDecision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WL&lt;WL_droite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188AE59B-704B-46BC-83E9-3C6AC1E299DD}"/>
              </a:ext>
            </a:extLst>
          </p:cNvPr>
          <p:cNvCxnSpPr>
            <a:cxnSpLocks/>
            <a:stCxn id="15" idx="4"/>
            <a:endCxn id="21" idx="1"/>
          </p:cNvCxnSpPr>
          <p:nvPr/>
        </p:nvCxnSpPr>
        <p:spPr>
          <a:xfrm>
            <a:off x="6094404" y="1285543"/>
            <a:ext cx="0" cy="16766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5D3454AF-1262-4D59-BBB9-6EAB49EFA8F9}"/>
              </a:ext>
            </a:extLst>
          </p:cNvPr>
          <p:cNvCxnSpPr>
            <a:cxnSpLocks/>
            <a:stCxn id="21" idx="4"/>
            <a:endCxn id="20" idx="0"/>
          </p:cNvCxnSpPr>
          <p:nvPr/>
        </p:nvCxnSpPr>
        <p:spPr>
          <a:xfrm>
            <a:off x="6094404" y="2039444"/>
            <a:ext cx="3" cy="2650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6E40B676-3C94-4811-83E7-F52B15C9CE07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6094404" y="2804040"/>
            <a:ext cx="3" cy="22599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3CDD1EEE-2ACD-4F4C-86EA-151F3C886FE2}"/>
              </a:ext>
            </a:extLst>
          </p:cNvPr>
          <p:cNvCxnSpPr>
            <a:cxnSpLocks/>
            <a:stCxn id="19" idx="2"/>
            <a:endCxn id="16" idx="0"/>
          </p:cNvCxnSpPr>
          <p:nvPr/>
        </p:nvCxnSpPr>
        <p:spPr>
          <a:xfrm>
            <a:off x="6094405" y="3562897"/>
            <a:ext cx="1" cy="2650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D153EDFF-A789-4F6C-B059-55FA7799AD9E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>
            <a:off x="6094406" y="4316798"/>
            <a:ext cx="0" cy="2650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BC6CB262-C22C-4BC6-BE87-50873DB09F34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6094404" y="5070700"/>
            <a:ext cx="5" cy="2650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52A001E7-8383-41EC-90F0-7929D21B0F3B}"/>
              </a:ext>
            </a:extLst>
          </p:cNvPr>
          <p:cNvCxnSpPr>
            <a:cxnSpLocks/>
            <a:stCxn id="22" idx="3"/>
            <a:endCxn id="18" idx="1"/>
          </p:cNvCxnSpPr>
          <p:nvPr/>
        </p:nvCxnSpPr>
        <p:spPr>
          <a:xfrm flipV="1">
            <a:off x="7702874" y="5782184"/>
            <a:ext cx="378967" cy="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17E25336-644A-4C87-B020-D8EED8A2EA8F}"/>
              </a:ext>
            </a:extLst>
          </p:cNvPr>
          <p:cNvCxnSpPr>
            <a:cxnSpLocks/>
            <a:stCxn id="22" idx="1"/>
            <a:endCxn id="8" idx="3"/>
          </p:cNvCxnSpPr>
          <p:nvPr/>
        </p:nvCxnSpPr>
        <p:spPr>
          <a:xfrm flipH="1">
            <a:off x="4150015" y="5782185"/>
            <a:ext cx="335928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FC7BAE96-E459-4153-990E-158125B8749D}"/>
              </a:ext>
            </a:extLst>
          </p:cNvPr>
          <p:cNvCxnSpPr>
            <a:cxnSpLocks/>
            <a:stCxn id="8" idx="1"/>
            <a:endCxn id="5" idx="3"/>
          </p:cNvCxnSpPr>
          <p:nvPr/>
        </p:nvCxnSpPr>
        <p:spPr>
          <a:xfrm flipH="1" flipV="1">
            <a:off x="2120725" y="5782184"/>
            <a:ext cx="385240" cy="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C43195FE-04D8-4FB4-A601-BF0C7AA21EB7}"/>
              </a:ext>
            </a:extLst>
          </p:cNvPr>
          <p:cNvCxnSpPr>
            <a:cxnSpLocks/>
            <a:stCxn id="18" idx="3"/>
            <a:endCxn id="7" idx="1"/>
          </p:cNvCxnSpPr>
          <p:nvPr/>
        </p:nvCxnSpPr>
        <p:spPr>
          <a:xfrm>
            <a:off x="9725892" y="5782184"/>
            <a:ext cx="378968" cy="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 : en angle 53">
            <a:extLst>
              <a:ext uri="{FF2B5EF4-FFF2-40B4-BE49-F238E27FC236}">
                <a16:creationId xmlns:a16="http://schemas.microsoft.com/office/drawing/2014/main" id="{A927DD17-5ED8-41A1-AAF2-97EBEDABEEED}"/>
              </a:ext>
            </a:extLst>
          </p:cNvPr>
          <p:cNvCxnSpPr>
            <a:cxnSpLocks/>
            <a:stCxn id="7" idx="3"/>
          </p:cNvCxnSpPr>
          <p:nvPr/>
        </p:nvCxnSpPr>
        <p:spPr>
          <a:xfrm flipH="1" flipV="1">
            <a:off x="6094404" y="2171977"/>
            <a:ext cx="5654506" cy="3610208"/>
          </a:xfrm>
          <a:prstGeom prst="bentConnector3">
            <a:avLst>
              <a:gd name="adj1" fmla="val -4043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 : en angle 56">
            <a:extLst>
              <a:ext uri="{FF2B5EF4-FFF2-40B4-BE49-F238E27FC236}">
                <a16:creationId xmlns:a16="http://schemas.microsoft.com/office/drawing/2014/main" id="{C14E43D4-D0EC-4B84-86EE-CAF3BD71A888}"/>
              </a:ext>
            </a:extLst>
          </p:cNvPr>
          <p:cNvCxnSpPr>
            <a:cxnSpLocks/>
            <a:stCxn id="5" idx="1"/>
          </p:cNvCxnSpPr>
          <p:nvPr/>
        </p:nvCxnSpPr>
        <p:spPr>
          <a:xfrm rot="10800000" flipH="1">
            <a:off x="476675" y="2171978"/>
            <a:ext cx="5617728" cy="3610207"/>
          </a:xfrm>
          <a:prstGeom prst="bentConnector3">
            <a:avLst>
              <a:gd name="adj1" fmla="val -4069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C0821E16-DE81-4842-B251-50A589F6D775}"/>
              </a:ext>
            </a:extLst>
          </p:cNvPr>
          <p:cNvSpPr/>
          <p:nvPr/>
        </p:nvSpPr>
        <p:spPr>
          <a:xfrm>
            <a:off x="7944928" y="5335767"/>
            <a:ext cx="3928906" cy="89276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1ADB97E0-0B0D-4B8B-84D2-5929A75F7AFF}"/>
              </a:ext>
            </a:extLst>
          </p:cNvPr>
          <p:cNvSpPr/>
          <p:nvPr/>
        </p:nvSpPr>
        <p:spPr>
          <a:xfrm>
            <a:off x="7099540" y="5335767"/>
            <a:ext cx="664224" cy="3138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OUI</a:t>
            </a:r>
            <a:r>
              <a:rPr lang="fr-FR" dirty="0"/>
              <a:t>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07CC3D9-8285-4094-A4F7-A2A18234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293-700F-46EA-90E1-769426925D93}" type="slidenum">
              <a:rPr lang="fr-FR" smtClean="0"/>
              <a:t>46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29105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56BF2D-7E9B-4677-B868-193DA6CC9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85223"/>
            <a:ext cx="9905998" cy="611348"/>
          </a:xfrm>
          <a:solidFill>
            <a:schemeClr val="tx1"/>
          </a:solidFill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 u="sng" dirty="0">
                <a:solidFill>
                  <a:schemeClr val="bg1"/>
                </a:solidFill>
              </a:rPr>
              <a:t>Organigramme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1BD3E9-395A-4CC5-9B22-F28C7E1B4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095" y="802257"/>
            <a:ext cx="10883811" cy="5736566"/>
          </a:xfrm>
          <a:ln w="28575">
            <a:noFill/>
          </a:ln>
        </p:spPr>
        <p:txBody>
          <a:bodyPr/>
          <a:lstStyle/>
          <a:p>
            <a:endParaRPr lang="fr-FR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A2E5EA90-6CEC-4B69-961D-0399E292FEE5}"/>
              </a:ext>
            </a:extLst>
          </p:cNvPr>
          <p:cNvSpPr/>
          <p:nvPr/>
        </p:nvSpPr>
        <p:spPr>
          <a:xfrm>
            <a:off x="476675" y="5472712"/>
            <a:ext cx="1644050" cy="618944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Exécution de la flexion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5B56C6BD-2BA3-437A-A4C7-D6E64BBC3DF9}"/>
              </a:ext>
            </a:extLst>
          </p:cNvPr>
          <p:cNvSpPr/>
          <p:nvPr/>
        </p:nvSpPr>
        <p:spPr>
          <a:xfrm>
            <a:off x="10104860" y="5472712"/>
            <a:ext cx="1644050" cy="618945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Exécution de l’extension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BCA9BAA-DB9D-43CF-B2ED-07D363043E4D}"/>
              </a:ext>
            </a:extLst>
          </p:cNvPr>
          <p:cNvSpPr/>
          <p:nvPr/>
        </p:nvSpPr>
        <p:spPr>
          <a:xfrm>
            <a:off x="2505965" y="5472712"/>
            <a:ext cx="1644050" cy="618945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La classe est Flexion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81770F3-EA84-488D-AC68-EB25B0BA0CB0}"/>
              </a:ext>
            </a:extLst>
          </p:cNvPr>
          <p:cNvSpPr/>
          <p:nvPr/>
        </p:nvSpPr>
        <p:spPr>
          <a:xfrm>
            <a:off x="5382725" y="798868"/>
            <a:ext cx="1423358" cy="48667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Début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CE5BF1F6-A12E-4B3C-9C7A-46F280C0B202}"/>
              </a:ext>
            </a:extLst>
          </p:cNvPr>
          <p:cNvSpPr/>
          <p:nvPr/>
        </p:nvSpPr>
        <p:spPr>
          <a:xfrm>
            <a:off x="5354492" y="3827964"/>
            <a:ext cx="1479828" cy="488834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Calcul de WL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650AE80C-85FA-4C4A-8E35-A98CCD995EF0}"/>
              </a:ext>
            </a:extLst>
          </p:cNvPr>
          <p:cNvSpPr/>
          <p:nvPr/>
        </p:nvSpPr>
        <p:spPr>
          <a:xfrm>
            <a:off x="4953743" y="4581865"/>
            <a:ext cx="2281325" cy="488835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Calcul de WL_droite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8E78DA08-8D29-4E9D-9BB2-835AA2F8699B}"/>
              </a:ext>
            </a:extLst>
          </p:cNvPr>
          <p:cNvSpPr/>
          <p:nvPr/>
        </p:nvSpPr>
        <p:spPr>
          <a:xfrm>
            <a:off x="8081841" y="5472712"/>
            <a:ext cx="1644051" cy="618944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La classe est EXTENSION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D899B6AB-B4FF-41F2-ADAD-257AD116E882}"/>
              </a:ext>
            </a:extLst>
          </p:cNvPr>
          <p:cNvSpPr/>
          <p:nvPr/>
        </p:nvSpPr>
        <p:spPr>
          <a:xfrm>
            <a:off x="4485939" y="3063368"/>
            <a:ext cx="3216931" cy="499529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Détermination de AMP_MAX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AEE56E3D-7102-47E6-A12E-A09DB34AEB57}"/>
              </a:ext>
            </a:extLst>
          </p:cNvPr>
          <p:cNvSpPr/>
          <p:nvPr/>
        </p:nvSpPr>
        <p:spPr>
          <a:xfrm>
            <a:off x="4840343" y="2304511"/>
            <a:ext cx="2508127" cy="499529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Acquisition du segment</a:t>
            </a:r>
          </a:p>
        </p:txBody>
      </p:sp>
      <p:sp>
        <p:nvSpPr>
          <p:cNvPr id="21" name="Organigramme : Données 20">
            <a:extLst>
              <a:ext uri="{FF2B5EF4-FFF2-40B4-BE49-F238E27FC236}">
                <a16:creationId xmlns:a16="http://schemas.microsoft.com/office/drawing/2014/main" id="{82E7E2FC-173D-4820-BC8E-2F4ED35FEEDE}"/>
              </a:ext>
            </a:extLst>
          </p:cNvPr>
          <p:cNvSpPr/>
          <p:nvPr/>
        </p:nvSpPr>
        <p:spPr>
          <a:xfrm>
            <a:off x="4593408" y="1453208"/>
            <a:ext cx="3001992" cy="586236"/>
          </a:xfrm>
          <a:prstGeom prst="flowChartInputOutpu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Entrer les paramètre a et b</a:t>
            </a:r>
          </a:p>
        </p:txBody>
      </p:sp>
      <p:sp>
        <p:nvSpPr>
          <p:cNvPr id="22" name="Organigramme : Décision 21">
            <a:extLst>
              <a:ext uri="{FF2B5EF4-FFF2-40B4-BE49-F238E27FC236}">
                <a16:creationId xmlns:a16="http://schemas.microsoft.com/office/drawing/2014/main" id="{D9DA737C-1F12-4978-8EE1-2C9D81E5569C}"/>
              </a:ext>
            </a:extLst>
          </p:cNvPr>
          <p:cNvSpPr/>
          <p:nvPr/>
        </p:nvSpPr>
        <p:spPr>
          <a:xfrm>
            <a:off x="4485943" y="5335767"/>
            <a:ext cx="3216931" cy="892835"/>
          </a:xfrm>
          <a:prstGeom prst="flowChartDecision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WL&lt;WL_droite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188AE59B-704B-46BC-83E9-3C6AC1E299DD}"/>
              </a:ext>
            </a:extLst>
          </p:cNvPr>
          <p:cNvCxnSpPr>
            <a:cxnSpLocks/>
            <a:stCxn id="15" idx="4"/>
            <a:endCxn id="21" idx="1"/>
          </p:cNvCxnSpPr>
          <p:nvPr/>
        </p:nvCxnSpPr>
        <p:spPr>
          <a:xfrm>
            <a:off x="6094404" y="1285543"/>
            <a:ext cx="0" cy="16766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5D3454AF-1262-4D59-BBB9-6EAB49EFA8F9}"/>
              </a:ext>
            </a:extLst>
          </p:cNvPr>
          <p:cNvCxnSpPr>
            <a:cxnSpLocks/>
            <a:stCxn id="21" idx="4"/>
            <a:endCxn id="20" idx="0"/>
          </p:cNvCxnSpPr>
          <p:nvPr/>
        </p:nvCxnSpPr>
        <p:spPr>
          <a:xfrm>
            <a:off x="6094404" y="2039444"/>
            <a:ext cx="3" cy="2650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6E40B676-3C94-4811-83E7-F52B15C9CE07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6094404" y="2804040"/>
            <a:ext cx="3" cy="22599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3CDD1EEE-2ACD-4F4C-86EA-151F3C886FE2}"/>
              </a:ext>
            </a:extLst>
          </p:cNvPr>
          <p:cNvCxnSpPr>
            <a:cxnSpLocks/>
            <a:stCxn id="19" idx="2"/>
            <a:endCxn id="16" idx="0"/>
          </p:cNvCxnSpPr>
          <p:nvPr/>
        </p:nvCxnSpPr>
        <p:spPr>
          <a:xfrm>
            <a:off x="6094405" y="3562897"/>
            <a:ext cx="1" cy="2650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D153EDFF-A789-4F6C-B059-55FA7799AD9E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>
            <a:off x="6094406" y="4316798"/>
            <a:ext cx="0" cy="2650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BC6CB262-C22C-4BC6-BE87-50873DB09F34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6094404" y="5070700"/>
            <a:ext cx="5" cy="2650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52A001E7-8383-41EC-90F0-7929D21B0F3B}"/>
              </a:ext>
            </a:extLst>
          </p:cNvPr>
          <p:cNvCxnSpPr>
            <a:cxnSpLocks/>
            <a:stCxn id="22" idx="3"/>
            <a:endCxn id="18" idx="1"/>
          </p:cNvCxnSpPr>
          <p:nvPr/>
        </p:nvCxnSpPr>
        <p:spPr>
          <a:xfrm flipV="1">
            <a:off x="7702874" y="5782184"/>
            <a:ext cx="378967" cy="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17E25336-644A-4C87-B020-D8EED8A2EA8F}"/>
              </a:ext>
            </a:extLst>
          </p:cNvPr>
          <p:cNvCxnSpPr>
            <a:cxnSpLocks/>
            <a:stCxn id="22" idx="1"/>
            <a:endCxn id="8" idx="3"/>
          </p:cNvCxnSpPr>
          <p:nvPr/>
        </p:nvCxnSpPr>
        <p:spPr>
          <a:xfrm flipH="1">
            <a:off x="4150015" y="5782185"/>
            <a:ext cx="335928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FC7BAE96-E459-4153-990E-158125B8749D}"/>
              </a:ext>
            </a:extLst>
          </p:cNvPr>
          <p:cNvCxnSpPr>
            <a:cxnSpLocks/>
            <a:stCxn id="8" idx="1"/>
            <a:endCxn id="5" idx="3"/>
          </p:cNvCxnSpPr>
          <p:nvPr/>
        </p:nvCxnSpPr>
        <p:spPr>
          <a:xfrm flipH="1" flipV="1">
            <a:off x="2120725" y="5782184"/>
            <a:ext cx="385240" cy="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C43195FE-04D8-4FB4-A601-BF0C7AA21EB7}"/>
              </a:ext>
            </a:extLst>
          </p:cNvPr>
          <p:cNvCxnSpPr>
            <a:cxnSpLocks/>
            <a:stCxn id="18" idx="3"/>
            <a:endCxn id="7" idx="1"/>
          </p:cNvCxnSpPr>
          <p:nvPr/>
        </p:nvCxnSpPr>
        <p:spPr>
          <a:xfrm>
            <a:off x="9725892" y="5782184"/>
            <a:ext cx="378968" cy="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 : en angle 53">
            <a:extLst>
              <a:ext uri="{FF2B5EF4-FFF2-40B4-BE49-F238E27FC236}">
                <a16:creationId xmlns:a16="http://schemas.microsoft.com/office/drawing/2014/main" id="{A927DD17-5ED8-41A1-AAF2-97EBEDABEEED}"/>
              </a:ext>
            </a:extLst>
          </p:cNvPr>
          <p:cNvCxnSpPr>
            <a:cxnSpLocks/>
            <a:stCxn id="7" idx="3"/>
          </p:cNvCxnSpPr>
          <p:nvPr/>
        </p:nvCxnSpPr>
        <p:spPr>
          <a:xfrm flipH="1" flipV="1">
            <a:off x="6094404" y="2171977"/>
            <a:ext cx="5654506" cy="3610208"/>
          </a:xfrm>
          <a:prstGeom prst="bentConnector3">
            <a:avLst>
              <a:gd name="adj1" fmla="val -4043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 : en angle 56">
            <a:extLst>
              <a:ext uri="{FF2B5EF4-FFF2-40B4-BE49-F238E27FC236}">
                <a16:creationId xmlns:a16="http://schemas.microsoft.com/office/drawing/2014/main" id="{C14E43D4-D0EC-4B84-86EE-CAF3BD71A888}"/>
              </a:ext>
            </a:extLst>
          </p:cNvPr>
          <p:cNvCxnSpPr>
            <a:cxnSpLocks/>
            <a:stCxn id="5" idx="1"/>
          </p:cNvCxnSpPr>
          <p:nvPr/>
        </p:nvCxnSpPr>
        <p:spPr>
          <a:xfrm rot="10800000" flipH="1">
            <a:off x="476675" y="2171978"/>
            <a:ext cx="5617728" cy="3610207"/>
          </a:xfrm>
          <a:prstGeom prst="bentConnector3">
            <a:avLst>
              <a:gd name="adj1" fmla="val -4069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683677EE-414A-40BF-BE1A-82DC229F6158}"/>
              </a:ext>
            </a:extLst>
          </p:cNvPr>
          <p:cNvSpPr/>
          <p:nvPr/>
        </p:nvSpPr>
        <p:spPr>
          <a:xfrm>
            <a:off x="367553" y="5354405"/>
            <a:ext cx="3928906" cy="89276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46314375-737B-4AF5-B90E-AFDCFF059A20}"/>
              </a:ext>
            </a:extLst>
          </p:cNvPr>
          <p:cNvSpPr/>
          <p:nvPr/>
        </p:nvSpPr>
        <p:spPr>
          <a:xfrm>
            <a:off x="7099540" y="5335767"/>
            <a:ext cx="664224" cy="3138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OUI</a:t>
            </a:r>
            <a:r>
              <a:rPr lang="fr-FR" dirty="0"/>
              <a:t>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2D3B35-7FCA-4B60-8D46-614B6ACF0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293-700F-46EA-90E1-769426925D93}" type="slidenum">
              <a:rPr lang="fr-FR" smtClean="0"/>
              <a:t>47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15477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56BF2D-7E9B-4677-B868-193DA6CC9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2231"/>
            <a:ext cx="9905998" cy="654340"/>
          </a:xfrm>
          <a:solidFill>
            <a:schemeClr val="tx1"/>
          </a:solidFill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 u="sng" dirty="0">
                <a:solidFill>
                  <a:schemeClr val="bg1"/>
                </a:solidFill>
              </a:rPr>
              <a:t>Organigramme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1BD3E9-395A-4CC5-9B22-F28C7E1B4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095" y="802257"/>
            <a:ext cx="10883811" cy="5736566"/>
          </a:xfrm>
          <a:ln w="28575">
            <a:noFill/>
          </a:ln>
        </p:spPr>
        <p:txBody>
          <a:bodyPr/>
          <a:lstStyle/>
          <a:p>
            <a:endParaRPr lang="fr-FR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A2E5EA90-6CEC-4B69-961D-0399E292FEE5}"/>
              </a:ext>
            </a:extLst>
          </p:cNvPr>
          <p:cNvSpPr/>
          <p:nvPr/>
        </p:nvSpPr>
        <p:spPr>
          <a:xfrm>
            <a:off x="476675" y="5472712"/>
            <a:ext cx="1644050" cy="618944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Exécution de la flexion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5B56C6BD-2BA3-437A-A4C7-D6E64BBC3DF9}"/>
              </a:ext>
            </a:extLst>
          </p:cNvPr>
          <p:cNvSpPr/>
          <p:nvPr/>
        </p:nvSpPr>
        <p:spPr>
          <a:xfrm>
            <a:off x="10104860" y="5472712"/>
            <a:ext cx="1644050" cy="618945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Exécution de l’extension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BCA9BAA-DB9D-43CF-B2ED-07D363043E4D}"/>
              </a:ext>
            </a:extLst>
          </p:cNvPr>
          <p:cNvSpPr/>
          <p:nvPr/>
        </p:nvSpPr>
        <p:spPr>
          <a:xfrm>
            <a:off x="2505965" y="5472712"/>
            <a:ext cx="1644050" cy="618945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La classe est Flexion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81770F3-EA84-488D-AC68-EB25B0BA0CB0}"/>
              </a:ext>
            </a:extLst>
          </p:cNvPr>
          <p:cNvSpPr/>
          <p:nvPr/>
        </p:nvSpPr>
        <p:spPr>
          <a:xfrm>
            <a:off x="5382725" y="798868"/>
            <a:ext cx="1423358" cy="48667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Début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CE5BF1F6-A12E-4B3C-9C7A-46F280C0B202}"/>
              </a:ext>
            </a:extLst>
          </p:cNvPr>
          <p:cNvSpPr/>
          <p:nvPr/>
        </p:nvSpPr>
        <p:spPr>
          <a:xfrm>
            <a:off x="5354492" y="3827964"/>
            <a:ext cx="1479828" cy="488834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Calcul de WL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650AE80C-85FA-4C4A-8E35-A98CCD995EF0}"/>
              </a:ext>
            </a:extLst>
          </p:cNvPr>
          <p:cNvSpPr/>
          <p:nvPr/>
        </p:nvSpPr>
        <p:spPr>
          <a:xfrm>
            <a:off x="4953743" y="4581865"/>
            <a:ext cx="2281325" cy="488835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Calcul de WL_droite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8E78DA08-8D29-4E9D-9BB2-835AA2F8699B}"/>
              </a:ext>
            </a:extLst>
          </p:cNvPr>
          <p:cNvSpPr/>
          <p:nvPr/>
        </p:nvSpPr>
        <p:spPr>
          <a:xfrm>
            <a:off x="8081841" y="5472712"/>
            <a:ext cx="1644051" cy="618944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La classe est EXTENSION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D899B6AB-B4FF-41F2-ADAD-257AD116E882}"/>
              </a:ext>
            </a:extLst>
          </p:cNvPr>
          <p:cNvSpPr/>
          <p:nvPr/>
        </p:nvSpPr>
        <p:spPr>
          <a:xfrm>
            <a:off x="4485939" y="3063368"/>
            <a:ext cx="3216931" cy="499529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Détermination de AMP_MAX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AEE56E3D-7102-47E6-A12E-A09DB34AEB57}"/>
              </a:ext>
            </a:extLst>
          </p:cNvPr>
          <p:cNvSpPr/>
          <p:nvPr/>
        </p:nvSpPr>
        <p:spPr>
          <a:xfrm>
            <a:off x="4840343" y="2304511"/>
            <a:ext cx="2508127" cy="499529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Acquisition du segment</a:t>
            </a:r>
          </a:p>
        </p:txBody>
      </p:sp>
      <p:sp>
        <p:nvSpPr>
          <p:cNvPr id="21" name="Organigramme : Données 20">
            <a:extLst>
              <a:ext uri="{FF2B5EF4-FFF2-40B4-BE49-F238E27FC236}">
                <a16:creationId xmlns:a16="http://schemas.microsoft.com/office/drawing/2014/main" id="{82E7E2FC-173D-4820-BC8E-2F4ED35FEEDE}"/>
              </a:ext>
            </a:extLst>
          </p:cNvPr>
          <p:cNvSpPr/>
          <p:nvPr/>
        </p:nvSpPr>
        <p:spPr>
          <a:xfrm>
            <a:off x="4593408" y="1453208"/>
            <a:ext cx="3001992" cy="586236"/>
          </a:xfrm>
          <a:prstGeom prst="flowChartInputOutpu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Entrer les paramètre a et b</a:t>
            </a:r>
          </a:p>
        </p:txBody>
      </p:sp>
      <p:sp>
        <p:nvSpPr>
          <p:cNvPr id="22" name="Organigramme : Décision 21">
            <a:extLst>
              <a:ext uri="{FF2B5EF4-FFF2-40B4-BE49-F238E27FC236}">
                <a16:creationId xmlns:a16="http://schemas.microsoft.com/office/drawing/2014/main" id="{D9DA737C-1F12-4978-8EE1-2C9D81E5569C}"/>
              </a:ext>
            </a:extLst>
          </p:cNvPr>
          <p:cNvSpPr/>
          <p:nvPr/>
        </p:nvSpPr>
        <p:spPr>
          <a:xfrm>
            <a:off x="4485943" y="5335767"/>
            <a:ext cx="3216931" cy="892835"/>
          </a:xfrm>
          <a:prstGeom prst="flowChartDecision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WL&lt;WL_droite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188AE59B-704B-46BC-83E9-3C6AC1E299DD}"/>
              </a:ext>
            </a:extLst>
          </p:cNvPr>
          <p:cNvCxnSpPr>
            <a:cxnSpLocks/>
            <a:stCxn id="15" idx="4"/>
            <a:endCxn id="21" idx="1"/>
          </p:cNvCxnSpPr>
          <p:nvPr/>
        </p:nvCxnSpPr>
        <p:spPr>
          <a:xfrm>
            <a:off x="6094404" y="1285543"/>
            <a:ext cx="0" cy="16766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5D3454AF-1262-4D59-BBB9-6EAB49EFA8F9}"/>
              </a:ext>
            </a:extLst>
          </p:cNvPr>
          <p:cNvCxnSpPr>
            <a:cxnSpLocks/>
            <a:stCxn id="21" idx="4"/>
            <a:endCxn id="20" idx="0"/>
          </p:cNvCxnSpPr>
          <p:nvPr/>
        </p:nvCxnSpPr>
        <p:spPr>
          <a:xfrm>
            <a:off x="6094404" y="2039444"/>
            <a:ext cx="3" cy="2650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6E40B676-3C94-4811-83E7-F52B15C9CE07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6094404" y="2804040"/>
            <a:ext cx="3" cy="22599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3CDD1EEE-2ACD-4F4C-86EA-151F3C886FE2}"/>
              </a:ext>
            </a:extLst>
          </p:cNvPr>
          <p:cNvCxnSpPr>
            <a:cxnSpLocks/>
            <a:stCxn id="19" idx="2"/>
            <a:endCxn id="16" idx="0"/>
          </p:cNvCxnSpPr>
          <p:nvPr/>
        </p:nvCxnSpPr>
        <p:spPr>
          <a:xfrm>
            <a:off x="6094405" y="3562897"/>
            <a:ext cx="1" cy="2650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D153EDFF-A789-4F6C-B059-55FA7799AD9E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>
            <a:off x="6094406" y="4316798"/>
            <a:ext cx="0" cy="2650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BC6CB262-C22C-4BC6-BE87-50873DB09F34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6094404" y="5070700"/>
            <a:ext cx="5" cy="2650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52A001E7-8383-41EC-90F0-7929D21B0F3B}"/>
              </a:ext>
            </a:extLst>
          </p:cNvPr>
          <p:cNvCxnSpPr>
            <a:cxnSpLocks/>
            <a:stCxn id="22" idx="3"/>
            <a:endCxn id="18" idx="1"/>
          </p:cNvCxnSpPr>
          <p:nvPr/>
        </p:nvCxnSpPr>
        <p:spPr>
          <a:xfrm flipV="1">
            <a:off x="7702874" y="5782184"/>
            <a:ext cx="378967" cy="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17E25336-644A-4C87-B020-D8EED8A2EA8F}"/>
              </a:ext>
            </a:extLst>
          </p:cNvPr>
          <p:cNvCxnSpPr>
            <a:cxnSpLocks/>
            <a:stCxn id="22" idx="1"/>
            <a:endCxn id="8" idx="3"/>
          </p:cNvCxnSpPr>
          <p:nvPr/>
        </p:nvCxnSpPr>
        <p:spPr>
          <a:xfrm flipH="1">
            <a:off x="4150015" y="5782185"/>
            <a:ext cx="335928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FC7BAE96-E459-4153-990E-158125B8749D}"/>
              </a:ext>
            </a:extLst>
          </p:cNvPr>
          <p:cNvCxnSpPr>
            <a:cxnSpLocks/>
            <a:stCxn id="8" idx="1"/>
            <a:endCxn id="5" idx="3"/>
          </p:cNvCxnSpPr>
          <p:nvPr/>
        </p:nvCxnSpPr>
        <p:spPr>
          <a:xfrm flipH="1" flipV="1">
            <a:off x="2120725" y="5782184"/>
            <a:ext cx="385240" cy="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C43195FE-04D8-4FB4-A601-BF0C7AA21EB7}"/>
              </a:ext>
            </a:extLst>
          </p:cNvPr>
          <p:cNvCxnSpPr>
            <a:cxnSpLocks/>
            <a:stCxn id="18" idx="3"/>
            <a:endCxn id="7" idx="1"/>
          </p:cNvCxnSpPr>
          <p:nvPr/>
        </p:nvCxnSpPr>
        <p:spPr>
          <a:xfrm>
            <a:off x="9725892" y="5782184"/>
            <a:ext cx="378968" cy="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 : en angle 53">
            <a:extLst>
              <a:ext uri="{FF2B5EF4-FFF2-40B4-BE49-F238E27FC236}">
                <a16:creationId xmlns:a16="http://schemas.microsoft.com/office/drawing/2014/main" id="{A927DD17-5ED8-41A1-AAF2-97EBEDABEEED}"/>
              </a:ext>
            </a:extLst>
          </p:cNvPr>
          <p:cNvCxnSpPr>
            <a:cxnSpLocks/>
            <a:stCxn id="7" idx="3"/>
          </p:cNvCxnSpPr>
          <p:nvPr/>
        </p:nvCxnSpPr>
        <p:spPr>
          <a:xfrm flipH="1" flipV="1">
            <a:off x="6094404" y="2171977"/>
            <a:ext cx="5654506" cy="3610208"/>
          </a:xfrm>
          <a:prstGeom prst="bentConnector3">
            <a:avLst>
              <a:gd name="adj1" fmla="val -4043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 : en angle 56">
            <a:extLst>
              <a:ext uri="{FF2B5EF4-FFF2-40B4-BE49-F238E27FC236}">
                <a16:creationId xmlns:a16="http://schemas.microsoft.com/office/drawing/2014/main" id="{C14E43D4-D0EC-4B84-86EE-CAF3BD71A888}"/>
              </a:ext>
            </a:extLst>
          </p:cNvPr>
          <p:cNvCxnSpPr>
            <a:cxnSpLocks/>
            <a:stCxn id="5" idx="1"/>
          </p:cNvCxnSpPr>
          <p:nvPr/>
        </p:nvCxnSpPr>
        <p:spPr>
          <a:xfrm rot="10800000" flipH="1">
            <a:off x="476675" y="2171978"/>
            <a:ext cx="5617728" cy="3610207"/>
          </a:xfrm>
          <a:prstGeom prst="bentConnector3">
            <a:avLst>
              <a:gd name="adj1" fmla="val -4069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C2EB9B7C-0B91-4ABA-A7D4-EE547CFD8783}"/>
              </a:ext>
            </a:extLst>
          </p:cNvPr>
          <p:cNvSpPr/>
          <p:nvPr/>
        </p:nvSpPr>
        <p:spPr>
          <a:xfrm>
            <a:off x="7099540" y="5335767"/>
            <a:ext cx="664224" cy="3138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OUI</a:t>
            </a:r>
            <a:r>
              <a:rPr lang="fr-FR" dirty="0"/>
              <a:t>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0F5921-40DB-4AF9-BEAC-65832BE01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293-700F-46EA-90E1-769426925D93}" type="slidenum">
              <a:rPr lang="fr-FR" smtClean="0"/>
              <a:t>48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2300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BB4FD2-1C30-4A64-B449-D4E059298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94891"/>
            <a:ext cx="9905998" cy="759124"/>
          </a:xfrm>
          <a:solidFill>
            <a:schemeClr val="tx1"/>
          </a:solidFill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 u="sng" dirty="0">
                <a:solidFill>
                  <a:schemeClr val="bg1"/>
                </a:solidFill>
              </a:rPr>
              <a:t>Objectif du projet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BB594-BCD2-4D8E-BB56-EA241F9B5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078302"/>
            <a:ext cx="9905999" cy="4712899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442397E6-4048-4913-9967-959CF6E15138}"/>
              </a:ext>
            </a:extLst>
          </p:cNvPr>
          <p:cNvSpPr/>
          <p:nvPr/>
        </p:nvSpPr>
        <p:spPr>
          <a:xfrm>
            <a:off x="2475634" y="2510283"/>
            <a:ext cx="2346385" cy="1362973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b="1" dirty="0">
                <a:solidFill>
                  <a:schemeClr val="bg1"/>
                </a:solidFill>
              </a:rPr>
              <a:t>Dispositif mécatronique 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B428E396-D26F-4BB2-B167-D385C678124D}"/>
              </a:ext>
            </a:extLst>
          </p:cNvPr>
          <p:cNvSpPr/>
          <p:nvPr/>
        </p:nvSpPr>
        <p:spPr>
          <a:xfrm>
            <a:off x="7283568" y="2510285"/>
            <a:ext cx="2346385" cy="1362973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b="1" dirty="0">
                <a:solidFill>
                  <a:schemeClr val="bg1"/>
                </a:solidFill>
              </a:rPr>
              <a:t>Prothèse myoélectrique </a:t>
            </a:r>
          </a:p>
        </p:txBody>
      </p:sp>
      <p:sp>
        <p:nvSpPr>
          <p:cNvPr id="9" name="Flèche : bas 8">
            <a:extLst>
              <a:ext uri="{FF2B5EF4-FFF2-40B4-BE49-F238E27FC236}">
                <a16:creationId xmlns:a16="http://schemas.microsoft.com/office/drawing/2014/main" id="{43CDD7ED-19A6-4A3A-BC79-D328010CF522}"/>
              </a:ext>
            </a:extLst>
          </p:cNvPr>
          <p:cNvSpPr/>
          <p:nvPr/>
        </p:nvSpPr>
        <p:spPr>
          <a:xfrm rot="16200000">
            <a:off x="5686171" y="2764763"/>
            <a:ext cx="733245" cy="854015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BED6A6A-275F-4EE1-B22A-08903E4F2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293-700F-46EA-90E1-769426925D93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424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0471D1C2-F6A8-4C4F-A0E8-D4C2B8F48B30}"/>
              </a:ext>
            </a:extLst>
          </p:cNvPr>
          <p:cNvSpPr/>
          <p:nvPr/>
        </p:nvSpPr>
        <p:spPr>
          <a:xfrm>
            <a:off x="305475" y="1751761"/>
            <a:ext cx="2160000" cy="4496637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211F62B5-D4FA-4230-8B3E-BABB56C3C753}"/>
              </a:ext>
            </a:extLst>
          </p:cNvPr>
          <p:cNvSpPr/>
          <p:nvPr/>
        </p:nvSpPr>
        <p:spPr>
          <a:xfrm>
            <a:off x="2667707" y="1751761"/>
            <a:ext cx="2160000" cy="3703521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C494315B-29F7-44FF-A2FB-B3D366D74894}"/>
              </a:ext>
            </a:extLst>
          </p:cNvPr>
          <p:cNvSpPr/>
          <p:nvPr/>
        </p:nvSpPr>
        <p:spPr>
          <a:xfrm>
            <a:off x="5030134" y="1747609"/>
            <a:ext cx="2160000" cy="3703521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19399808-AF51-40EB-AFD1-C6AF09BC8E18}"/>
              </a:ext>
            </a:extLst>
          </p:cNvPr>
          <p:cNvSpPr/>
          <p:nvPr/>
        </p:nvSpPr>
        <p:spPr>
          <a:xfrm>
            <a:off x="7376160" y="1745442"/>
            <a:ext cx="2160000" cy="3777412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A33361D5-18F3-4A64-B74F-5E46238B6E57}"/>
              </a:ext>
            </a:extLst>
          </p:cNvPr>
          <p:cNvSpPr/>
          <p:nvPr/>
        </p:nvSpPr>
        <p:spPr>
          <a:xfrm>
            <a:off x="9718567" y="1754446"/>
            <a:ext cx="2160000" cy="4054474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8A5D13C-D304-4601-94BC-01A4454F5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575" y="94890"/>
            <a:ext cx="10374851" cy="785004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 u="sng" dirty="0">
                <a:solidFill>
                  <a:schemeClr val="bg1"/>
                </a:solidFill>
              </a:rPr>
              <a:t>Qu’est-ce qu’une prothèse myoélectrique ? </a:t>
            </a:r>
            <a:endParaRPr lang="fr-FR" u="sng" dirty="0">
              <a:solidFill>
                <a:schemeClr val="bg1"/>
              </a:solidFill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A7066A35-DF3D-43DF-9E55-470B0031A6CB}"/>
              </a:ext>
            </a:extLst>
          </p:cNvPr>
          <p:cNvSpPr/>
          <p:nvPr/>
        </p:nvSpPr>
        <p:spPr>
          <a:xfrm>
            <a:off x="5106000" y="2064825"/>
            <a:ext cx="1980000" cy="1152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b="1" dirty="0">
                <a:solidFill>
                  <a:schemeClr val="bg1"/>
                </a:solidFill>
              </a:rPr>
              <a:t>Actionneur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2EDFF807-6AC9-4EA2-869E-49B22B93F0F4}"/>
              </a:ext>
            </a:extLst>
          </p:cNvPr>
          <p:cNvSpPr/>
          <p:nvPr/>
        </p:nvSpPr>
        <p:spPr>
          <a:xfrm>
            <a:off x="2752089" y="2062267"/>
            <a:ext cx="1980000" cy="1152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b="1" dirty="0">
                <a:solidFill>
                  <a:schemeClr val="bg1"/>
                </a:solidFill>
              </a:rPr>
              <a:t>Organe de commande 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39A44D3-B938-4052-B028-B3CFA149BA93}"/>
              </a:ext>
            </a:extLst>
          </p:cNvPr>
          <p:cNvSpPr/>
          <p:nvPr/>
        </p:nvSpPr>
        <p:spPr>
          <a:xfrm>
            <a:off x="398178" y="2062267"/>
            <a:ext cx="1980000" cy="1152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b="1" dirty="0">
                <a:solidFill>
                  <a:schemeClr val="bg1"/>
                </a:solidFill>
              </a:rPr>
              <a:t>Acquisition du signal EMG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E1BEA234-624C-42E5-825D-66D3EB9C30EA}"/>
              </a:ext>
            </a:extLst>
          </p:cNvPr>
          <p:cNvSpPr/>
          <p:nvPr/>
        </p:nvSpPr>
        <p:spPr>
          <a:xfrm>
            <a:off x="9813821" y="2062267"/>
            <a:ext cx="1980000" cy="1152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b="1" dirty="0">
                <a:solidFill>
                  <a:schemeClr val="bg1"/>
                </a:solidFill>
              </a:rPr>
              <a:t>Exécution du mouvement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F468033-1631-439E-A40E-073A66DB3FFD}"/>
              </a:ext>
            </a:extLst>
          </p:cNvPr>
          <p:cNvSpPr/>
          <p:nvPr/>
        </p:nvSpPr>
        <p:spPr>
          <a:xfrm>
            <a:off x="7463811" y="2074061"/>
            <a:ext cx="1980000" cy="11520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b="1" dirty="0">
                <a:solidFill>
                  <a:schemeClr val="bg1"/>
                </a:solidFill>
              </a:rPr>
              <a:t>Structure mécanique </a:t>
            </a:r>
          </a:p>
        </p:txBody>
      </p:sp>
      <p:sp>
        <p:nvSpPr>
          <p:cNvPr id="36" name="Espace réservé du numéro de diapositive 35">
            <a:extLst>
              <a:ext uri="{FF2B5EF4-FFF2-40B4-BE49-F238E27FC236}">
                <a16:creationId xmlns:a16="http://schemas.microsoft.com/office/drawing/2014/main" id="{A5C3CFC9-6092-4E69-A7E9-BF3E9AB4A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293-700F-46EA-90E1-769426925D93}" type="slidenum">
              <a:rPr lang="fr-FR" smtClean="0"/>
              <a:t>6</a:t>
            </a:fld>
            <a:endParaRPr lang="fr-FR" dirty="0"/>
          </a:p>
        </p:txBody>
      </p:sp>
      <p:pic>
        <p:nvPicPr>
          <p:cNvPr id="14" name="Espace réservé du contenu 13">
            <a:extLst>
              <a:ext uri="{FF2B5EF4-FFF2-40B4-BE49-F238E27FC236}">
                <a16:creationId xmlns:a16="http://schemas.microsoft.com/office/drawing/2014/main" id="{47EA90E9-A171-4D8E-B3D4-0277F91789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143" y="3429000"/>
            <a:ext cx="1586074" cy="1490736"/>
          </a:xfrm>
          <a:prstGeom prst="rect">
            <a:avLst/>
          </a:prstGeom>
        </p:spPr>
      </p:pic>
      <p:sp>
        <p:nvSpPr>
          <p:cNvPr id="16" name="Flèche : bas 15">
            <a:extLst>
              <a:ext uri="{FF2B5EF4-FFF2-40B4-BE49-F238E27FC236}">
                <a16:creationId xmlns:a16="http://schemas.microsoft.com/office/drawing/2014/main" id="{0EFD9327-B3DE-4691-9348-0F8E5B374D9B}"/>
              </a:ext>
            </a:extLst>
          </p:cNvPr>
          <p:cNvSpPr/>
          <p:nvPr/>
        </p:nvSpPr>
        <p:spPr>
          <a:xfrm>
            <a:off x="1263487" y="4977451"/>
            <a:ext cx="249382" cy="314036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91335E1-1DE4-468B-BD1F-7B1ACE01A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64" y="5451130"/>
            <a:ext cx="1430391" cy="74087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EA40D21-6F8B-4EB5-A899-93DA75FAE7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1772" y="4191889"/>
            <a:ext cx="1803703" cy="1152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15F13CD-D8D1-429F-B601-7B58D36ED3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2963" y="3998520"/>
            <a:ext cx="1586074" cy="134536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BADDC64-1FD9-47F2-B45F-130A7E8D4D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0774" y="3714012"/>
            <a:ext cx="1586074" cy="1793517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C4CD8194-7427-4186-A464-B9ED75BDB7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25746" y="3765772"/>
            <a:ext cx="1764087" cy="1741757"/>
          </a:xfrm>
          <a:prstGeom prst="rect">
            <a:avLst/>
          </a:prstGeom>
        </p:spPr>
      </p:pic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62CBAD3E-165E-42A3-8431-DEEC0CFC5B63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>
            <a:off x="2378178" y="2638267"/>
            <a:ext cx="373911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859A3DC6-0536-429F-A5F3-306363CB7B5F}"/>
              </a:ext>
            </a:extLst>
          </p:cNvPr>
          <p:cNvCxnSpPr>
            <a:cxnSpLocks/>
            <a:stCxn id="5" idx="3"/>
            <a:endCxn id="4" idx="1"/>
          </p:cNvCxnSpPr>
          <p:nvPr/>
        </p:nvCxnSpPr>
        <p:spPr>
          <a:xfrm>
            <a:off x="4732089" y="2638267"/>
            <a:ext cx="373911" cy="255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CD8F5D53-2545-422B-BCE0-207CFC115FDF}"/>
              </a:ext>
            </a:extLst>
          </p:cNvPr>
          <p:cNvCxnSpPr>
            <a:cxnSpLocks/>
          </p:cNvCxnSpPr>
          <p:nvPr/>
        </p:nvCxnSpPr>
        <p:spPr>
          <a:xfrm>
            <a:off x="7128256" y="2619794"/>
            <a:ext cx="365528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E5A6435B-63D5-4AA0-9B41-C8E29FD05075}"/>
              </a:ext>
            </a:extLst>
          </p:cNvPr>
          <p:cNvCxnSpPr>
            <a:cxnSpLocks/>
            <a:stCxn id="8" idx="3"/>
            <a:endCxn id="7" idx="1"/>
          </p:cNvCxnSpPr>
          <p:nvPr/>
        </p:nvCxnSpPr>
        <p:spPr>
          <a:xfrm flipV="1">
            <a:off x="9443811" y="2638267"/>
            <a:ext cx="370010" cy="1179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34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7D6DB8-E97F-4DF3-A6A9-EDB37948E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6359" y="2735068"/>
            <a:ext cx="7759282" cy="1387865"/>
          </a:xfrm>
          <a:solidFill>
            <a:schemeClr val="tx1"/>
          </a:solidFill>
          <a:ln w="28575">
            <a:solidFill>
              <a:schemeClr val="bg1">
                <a:lumMod val="95000"/>
                <a:lumOff val="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fr-FR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CIRCUIT d’acquisition du signal EMG</a:t>
            </a:r>
          </a:p>
        </p:txBody>
      </p:sp>
    </p:spTree>
    <p:extLst>
      <p:ext uri="{BB962C8B-B14F-4D97-AF65-F5344CB8AC3E}">
        <p14:creationId xmlns:p14="http://schemas.microsoft.com/office/powerpoint/2010/main" val="45636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B98D6E-F873-4819-AD87-ED3FB42B0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09315"/>
            <a:ext cx="9905998" cy="791182"/>
          </a:xfrm>
          <a:solidFill>
            <a:schemeClr val="tx1"/>
          </a:solidFill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 u="sng" dirty="0">
                <a:solidFill>
                  <a:schemeClr val="bg1"/>
                </a:solidFill>
              </a:rPr>
              <a:t>Conception du circuit d’acquisition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4A6A2A-2EBA-42CE-BE0F-A166540A5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684" y="1181100"/>
            <a:ext cx="10564633" cy="546124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926C314A-5CBC-4EF0-BE69-A4C22ABA9EF6}"/>
              </a:ext>
            </a:extLst>
          </p:cNvPr>
          <p:cNvSpPr/>
          <p:nvPr/>
        </p:nvSpPr>
        <p:spPr>
          <a:xfrm>
            <a:off x="1441143" y="1181101"/>
            <a:ext cx="3096883" cy="5302614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4FF4D74E-CAF1-42EF-8906-BC710510FBC1}"/>
              </a:ext>
            </a:extLst>
          </p:cNvPr>
          <p:cNvSpPr/>
          <p:nvPr/>
        </p:nvSpPr>
        <p:spPr>
          <a:xfrm>
            <a:off x="1940789" y="2522615"/>
            <a:ext cx="2104845" cy="1052423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Caractéristiques du signal EMG de surface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9D7E98E0-C826-46E1-9524-4AADBE3F0A29}"/>
              </a:ext>
            </a:extLst>
          </p:cNvPr>
          <p:cNvSpPr/>
          <p:nvPr/>
        </p:nvSpPr>
        <p:spPr>
          <a:xfrm>
            <a:off x="1940789" y="3841738"/>
            <a:ext cx="2104845" cy="1052423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Sources de bruit dans l’acquisition du signal EMG de surface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F2B8E87-3D82-417F-886B-C0BD00A13F41}"/>
              </a:ext>
            </a:extLst>
          </p:cNvPr>
          <p:cNvSpPr/>
          <p:nvPr/>
        </p:nvSpPr>
        <p:spPr>
          <a:xfrm>
            <a:off x="1941095" y="5150688"/>
            <a:ext cx="2104845" cy="1052423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Recommandation SENIAM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6A9827A5-EC12-4A19-965F-01A0B2EDF100}"/>
              </a:ext>
            </a:extLst>
          </p:cNvPr>
          <p:cNvSpPr/>
          <p:nvPr/>
        </p:nvSpPr>
        <p:spPr>
          <a:xfrm>
            <a:off x="1600046" y="1324780"/>
            <a:ext cx="2786332" cy="1052423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Conception du circuit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9825ED79-6BD3-4292-AADA-28EFE2DE7DC3}"/>
              </a:ext>
            </a:extLst>
          </p:cNvPr>
          <p:cNvSpPr/>
          <p:nvPr/>
        </p:nvSpPr>
        <p:spPr>
          <a:xfrm>
            <a:off x="6409730" y="1703106"/>
            <a:ext cx="2596247" cy="819509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</a:rPr>
              <a:t>Amplitude du signal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</a:rPr>
              <a:t>Spectre du signal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90E4446D-B245-46B1-9E10-53D0B68CA353}"/>
              </a:ext>
            </a:extLst>
          </p:cNvPr>
          <p:cNvSpPr/>
          <p:nvPr/>
        </p:nvSpPr>
        <p:spPr>
          <a:xfrm>
            <a:off x="6409730" y="3040488"/>
            <a:ext cx="3096883" cy="1333026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</a:rPr>
              <a:t>Artefacts de mouvements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</a:rPr>
              <a:t>Bruit ambient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</a:rPr>
              <a:t>Bruit inhérent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</a:rPr>
              <a:t>Bruit des électrodes 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AA52C4C6-CEC7-48F7-8631-1DAFD258B901}"/>
              </a:ext>
            </a:extLst>
          </p:cNvPr>
          <p:cNvSpPr/>
          <p:nvPr/>
        </p:nvSpPr>
        <p:spPr>
          <a:xfrm>
            <a:off x="6409729" y="4894161"/>
            <a:ext cx="3866591" cy="170624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bg1"/>
                </a:solidFill>
              </a:rPr>
              <a:t>Recommandation concernant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</a:rPr>
              <a:t>Le type d’électrodes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</a:rPr>
              <a:t>L’emplacement des électrodes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</a:rPr>
              <a:t>La distance inter-électrodes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</a:rPr>
              <a:t>La configuration des électrodes </a:t>
            </a:r>
            <a:r>
              <a:rPr lang="fr-FR" dirty="0">
                <a:solidFill>
                  <a:schemeClr val="bg1"/>
                </a:solidFill>
              </a:rPr>
              <a:t>…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E786754E-0928-41DF-8526-AAAE63322C51}"/>
              </a:ext>
            </a:extLst>
          </p:cNvPr>
          <p:cNvCxnSpPr>
            <a:cxnSpLocks/>
            <a:stCxn id="5" idx="3"/>
            <a:endCxn id="13" idx="1"/>
          </p:cNvCxnSpPr>
          <p:nvPr/>
        </p:nvCxnSpPr>
        <p:spPr>
          <a:xfrm flipV="1">
            <a:off x="4045634" y="2112861"/>
            <a:ext cx="2364096" cy="93596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B4CDC0C1-06CC-4063-BC18-B76AEB6FDC18}"/>
              </a:ext>
            </a:extLst>
          </p:cNvPr>
          <p:cNvCxnSpPr>
            <a:cxnSpLocks/>
            <a:stCxn id="7" idx="3"/>
            <a:endCxn id="14" idx="1"/>
          </p:cNvCxnSpPr>
          <p:nvPr/>
        </p:nvCxnSpPr>
        <p:spPr>
          <a:xfrm flipV="1">
            <a:off x="4045634" y="3707001"/>
            <a:ext cx="2364096" cy="66094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9A6313CB-B83C-49F2-8AF0-BBBF78FA9F46}"/>
              </a:ext>
            </a:extLst>
          </p:cNvPr>
          <p:cNvCxnSpPr>
            <a:cxnSpLocks/>
            <a:stCxn id="8" idx="3"/>
            <a:endCxn id="15" idx="1"/>
          </p:cNvCxnSpPr>
          <p:nvPr/>
        </p:nvCxnSpPr>
        <p:spPr>
          <a:xfrm>
            <a:off x="4045940" y="5676900"/>
            <a:ext cx="2363789" cy="7038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space réservé du numéro de diapositive 27">
            <a:extLst>
              <a:ext uri="{FF2B5EF4-FFF2-40B4-BE49-F238E27FC236}">
                <a16:creationId xmlns:a16="http://schemas.microsoft.com/office/drawing/2014/main" id="{31F2A807-D831-4D4B-8621-847B28204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293-700F-46EA-90E1-769426925D93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023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456F99-C260-466C-A4C8-4FE61CEF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18162"/>
            <a:ext cx="9905998" cy="831273"/>
          </a:xfrm>
          <a:solidFill>
            <a:schemeClr val="tx1"/>
          </a:solidFill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  <a:t>Schéma bloc du circuit d’acquisition : 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DA9E01C-47CA-4A4A-B803-087EEBD4A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293-700F-46EA-90E1-769426925D93}" type="slidenum">
              <a:rPr lang="fr-FR" smtClean="0"/>
              <a:t>9</a:t>
            </a:fld>
            <a:endParaRPr lang="fr-FR" dirty="0"/>
          </a:p>
        </p:txBody>
      </p:sp>
      <p:pic>
        <p:nvPicPr>
          <p:cNvPr id="18" name="Espace réservé du contenu 17">
            <a:extLst>
              <a:ext uri="{FF2B5EF4-FFF2-40B4-BE49-F238E27FC236}">
                <a16:creationId xmlns:a16="http://schemas.microsoft.com/office/drawing/2014/main" id="{94F43CDC-CBA3-4B72-9308-634A5BD5916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74419" y="2208129"/>
            <a:ext cx="4443162" cy="337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0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3823</TotalTime>
  <Words>1657</Words>
  <Application>Microsoft Office PowerPoint</Application>
  <PresentationFormat>Grand écran</PresentationFormat>
  <Paragraphs>483</Paragraphs>
  <Slides>48</Slides>
  <Notes>48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Cambria Math</vt:lpstr>
      <vt:lpstr>Tw Cen MT</vt:lpstr>
      <vt:lpstr>Circuit</vt:lpstr>
      <vt:lpstr>Etude et analyse du mouvement du bras en vue de la réalisation d’un système de prothèse de bras</vt:lpstr>
      <vt:lpstr>Plan de la présentation : </vt:lpstr>
      <vt:lpstr>Objectif du projet</vt:lpstr>
      <vt:lpstr>OBJECTIF DU PROJET : </vt:lpstr>
      <vt:lpstr>Objectif du projet : </vt:lpstr>
      <vt:lpstr>Qu’est-ce qu’une prothèse myoélectrique ? </vt:lpstr>
      <vt:lpstr>CIRCUIT d’acquisition du signal EMG</vt:lpstr>
      <vt:lpstr>Conception du circuit d’acquisition : </vt:lpstr>
      <vt:lpstr>Schéma bloc du circuit d’acquisition : </vt:lpstr>
      <vt:lpstr>Schéma bloc du circuit d’acquisition : </vt:lpstr>
      <vt:lpstr>Classification du signal EMG</vt:lpstr>
      <vt:lpstr>Système de classification :</vt:lpstr>
      <vt:lpstr>Structure du Système de classification :</vt:lpstr>
      <vt:lpstr>Schéma bloc du système de classification : </vt:lpstr>
      <vt:lpstr>Base de données :</vt:lpstr>
      <vt:lpstr>Base de données :</vt:lpstr>
      <vt:lpstr>Schéma bloc du système de classification : </vt:lpstr>
      <vt:lpstr>Organisation de la base de données : </vt:lpstr>
      <vt:lpstr>Schéma bloc du système de classification : </vt:lpstr>
      <vt:lpstr>Segmentation : </vt:lpstr>
      <vt:lpstr>Schéma bloc du système de classification : </vt:lpstr>
      <vt:lpstr>Choix des caractéristiques : </vt:lpstr>
      <vt:lpstr>Schéma bloc du système de classification : </vt:lpstr>
      <vt:lpstr>Boxplot : </vt:lpstr>
      <vt:lpstr>Boxplot : </vt:lpstr>
      <vt:lpstr>Schéma bloc du système de classification : </vt:lpstr>
      <vt:lpstr>SVM :</vt:lpstr>
      <vt:lpstr>Entraînement et test du classifieur (SVM) :</vt:lpstr>
      <vt:lpstr>Entraînement et test du classifieur (SVM):</vt:lpstr>
      <vt:lpstr>Schéma bloc du système de classification : </vt:lpstr>
      <vt:lpstr>Validation croisée : </vt:lpstr>
      <vt:lpstr>Schéma bloc du système de classification : </vt:lpstr>
      <vt:lpstr>Equation de l’hyperplan :</vt:lpstr>
      <vt:lpstr>Equation de l’hyperplan :</vt:lpstr>
      <vt:lpstr>Système d’actionnement </vt:lpstr>
      <vt:lpstr>Choix du système d’actionnement : </vt:lpstr>
      <vt:lpstr>Implémentation sur microcontrôleur </vt:lpstr>
      <vt:lpstr>CHOIX DE LA CARTE électronique :</vt:lpstr>
      <vt:lpstr>Organigramme : </vt:lpstr>
      <vt:lpstr>Organigramme : </vt:lpstr>
      <vt:lpstr>Organigramme : </vt:lpstr>
      <vt:lpstr>Organigramme : </vt:lpstr>
      <vt:lpstr>Organigramme : </vt:lpstr>
      <vt:lpstr>Organigramme : </vt:lpstr>
      <vt:lpstr>Organigramme : </vt:lpstr>
      <vt:lpstr>Organigramme : </vt:lpstr>
      <vt:lpstr>Organigramme : </vt:lpstr>
      <vt:lpstr>Organigramme 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 d’acquisition du signal EMG</dc:title>
  <dc:creator>Arslan AMIRAT</dc:creator>
  <cp:lastModifiedBy>Arslan AMIRAT</cp:lastModifiedBy>
  <cp:revision>129</cp:revision>
  <dcterms:created xsi:type="dcterms:W3CDTF">2019-09-14T14:01:42Z</dcterms:created>
  <dcterms:modified xsi:type="dcterms:W3CDTF">2021-02-21T18:40:04Z</dcterms:modified>
</cp:coreProperties>
</file>