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606F-5C1D-4659-9C92-D45A42E3D34B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46BA2-5457-4CE3-BA56-7F26E3A614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55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D9A0-742D-4E46-BE75-D250ED8575C1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670-FB1A-4F43-8241-9E5DF83EC182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7F43-20BD-4A1E-9F41-1715988A0161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D78C-24D4-4176-B818-611BACD9C1F9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B502-6E5C-4FCC-B3E1-8A10CDDB7B0C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9BC6-5E6A-4425-BFDA-8EEB57FBF254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C05A-0919-4089-86C8-8781EB6FA88F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9A1-3E1A-48D5-A52D-FA97944F35E4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7784-42E1-4126-AED9-DE9AF050B74C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159E-3011-4A33-9592-E8F7F10F7192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108D-572C-4296-B2FD-5B21B0025A75}" type="datetime2">
              <a:rPr lang="en-US" smtClean="0"/>
              <a:t>Monday, April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3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991B8D89-880E-4665-885C-122D9A1E6EF6}" type="datetime2">
              <a:rPr lang="en-US" smtClean="0"/>
              <a:t>Monday, April 5,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0737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arl.europa.eu/news/fr/headlines/society/20180328STO00751/gestion-des-dechets-dans-l-ue-faits-et-chiffres-infographie" TargetMode="External"/><Relationship Id="rId4" Type="http://schemas.openxmlformats.org/officeDocument/2006/relationships/hyperlink" Target="https://www.sinoe.org/indicateur/fiche-indicateur/id/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etoscope.com/dechets/363-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o.fr/environnement/dans-quels-pays-produit-on-le-plus-de-dechets-menagers-196410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.gouv.fr/fr/datasets/sinoe-r-performance-de-collecte-oma-par-type-de-dechet-et-par-departemen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nnees.banquemondiale.org/indicator/EG.FEC.RNEW.ZS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statistiques/2015759#tableau-figure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eurostat/databrowser/view/ten00110/default/table?lang=en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ppsso.eurostat.ec.europa.eu/nui/show.do?dataset=env_waspacr&amp;lang=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9C41B3-14BA-4820-8364-1EAFC692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CB18E0-1DDF-4646-88F3-F94254CFD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75384" y="1368239"/>
            <a:ext cx="5988425" cy="4076699"/>
          </a:xfrm>
          <a:prstGeom prst="rect">
            <a:avLst/>
          </a:prstGeom>
          <a:gradFill>
            <a:gsLst>
              <a:gs pos="0">
                <a:schemeClr val="accent5">
                  <a:alpha val="48000"/>
                </a:schemeClr>
              </a:gs>
              <a:gs pos="70000">
                <a:schemeClr val="accent2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B5D85F-D893-403B-A0AA-D58212670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accent2">
                  <a:lumMod val="60000"/>
                  <a:lumOff val="40000"/>
                  <a:alpha val="4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47611-AE0F-4337-9311-A2CA2CACE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5" y="3"/>
            <a:ext cx="4092520" cy="6857997"/>
          </a:xfrm>
          <a:prstGeom prst="rect">
            <a:avLst/>
          </a:prstGeom>
          <a:gradFill>
            <a:gsLst>
              <a:gs pos="7000">
                <a:schemeClr val="accent2">
                  <a:alpha val="92000"/>
                </a:schemeClr>
              </a:gs>
              <a:gs pos="99000">
                <a:schemeClr val="accent4">
                  <a:alpha val="74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que 3" descr="Durabilité">
            <a:extLst>
              <a:ext uri="{FF2B5EF4-FFF2-40B4-BE49-F238E27FC236}">
                <a16:creationId xmlns:a16="http://schemas.microsoft.com/office/drawing/2014/main" id="{B3E0D744-22FC-45FB-81A2-68C49B28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5963" y="1190479"/>
            <a:ext cx="4167193" cy="416719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D553E8-C308-4FDF-BACE-E79B5FAC7235}"/>
              </a:ext>
            </a:extLst>
          </p:cNvPr>
          <p:cNvSpPr txBox="1">
            <a:spLocks/>
          </p:cNvSpPr>
          <p:nvPr/>
        </p:nvSpPr>
        <p:spPr>
          <a:xfrm>
            <a:off x="1371600" y="1228550"/>
            <a:ext cx="2997200" cy="158577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0"/>
              <a:t>Recycl</a:t>
            </a:r>
            <a:endParaRPr lang="fr-FR" sz="4400" b="0" dirty="0"/>
          </a:p>
        </p:txBody>
      </p:sp>
    </p:spTree>
    <p:extLst>
      <p:ext uri="{BB962C8B-B14F-4D97-AF65-F5344CB8AC3E}">
        <p14:creationId xmlns:p14="http://schemas.microsoft.com/office/powerpoint/2010/main" val="39395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3D46F-3026-4D14-B7DD-4BBFB5C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8328"/>
            <a:ext cx="3419475" cy="1316736"/>
          </a:xfrm>
        </p:spPr>
        <p:txBody>
          <a:bodyPr/>
          <a:lstStyle/>
          <a:p>
            <a:r>
              <a:rPr lang="fr-FR" sz="3600" dirty="0"/>
              <a:t>Analyses</a:t>
            </a:r>
            <a:br>
              <a:rPr lang="fr-FR" sz="36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E2546-7124-4466-AA3E-1EC1C1C3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95578"/>
            <a:ext cx="3495675" cy="459486"/>
          </a:xfrm>
        </p:spPr>
        <p:txBody>
          <a:bodyPr/>
          <a:lstStyle/>
          <a:p>
            <a:r>
              <a:rPr lang="fr-FR" dirty="0"/>
              <a:t>Base de donnée principale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FE1C62-8FEC-48F1-A0F5-7351E292A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86100" y="1655064"/>
            <a:ext cx="5257800" cy="4302125"/>
          </a:xfrm>
          <a:prstGeom prst="rect">
            <a:avLst/>
          </a:prstGeom>
        </p:spPr>
      </p:pic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8AE908FE-2FDF-471F-AF19-426AAC90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10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4992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3953B4-FD62-4E02-BAB6-0CC68F444D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64234"/>
            <a:ext cx="5505450" cy="4536441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EB4A6D-1092-463F-9118-5187565E6CE0}"/>
              </a:ext>
            </a:extLst>
          </p:cNvPr>
          <p:cNvPicPr/>
          <p:nvPr/>
        </p:nvPicPr>
        <p:blipFill rotWithShape="1">
          <a:blip r:embed="rId3"/>
          <a:srcRect l="1683"/>
          <a:stretch/>
        </p:blipFill>
        <p:spPr>
          <a:xfrm>
            <a:off x="6315075" y="530859"/>
            <a:ext cx="5010150" cy="5003166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30EA6CE2-78AB-458A-BF1D-493C7687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11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38254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19F745-7F1C-4251-B561-A88C9A2969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2125" y="798194"/>
            <a:ext cx="5343526" cy="43262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065EF2-47D9-4BBB-93E6-E763E13438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56350" y="421957"/>
            <a:ext cx="4933950" cy="4845368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F901E3FE-1200-427B-B366-529118BD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12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8408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4AC6DF4-593D-4875-BD00-DEF1BB8F7E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3864" y="98425"/>
            <a:ext cx="5328285" cy="33305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92BA7E-089E-4D20-B8D6-356E09CA5CB9}"/>
              </a:ext>
            </a:extLst>
          </p:cNvPr>
          <p:cNvPicPr/>
          <p:nvPr/>
        </p:nvPicPr>
        <p:blipFill rotWithShape="1">
          <a:blip r:embed="rId3"/>
          <a:srcRect t="-631" b="1"/>
          <a:stretch/>
        </p:blipFill>
        <p:spPr>
          <a:xfrm>
            <a:off x="335280" y="3429001"/>
            <a:ext cx="5636895" cy="2838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DE1D43-3101-4EE3-8EEF-7A7A3968E90A}"/>
              </a:ext>
            </a:extLst>
          </p:cNvPr>
          <p:cNvSpPr/>
          <p:nvPr/>
        </p:nvSpPr>
        <p:spPr>
          <a:xfrm>
            <a:off x="2933703" y="3428999"/>
            <a:ext cx="3486150" cy="133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D1061C-CB9B-4851-8E19-AF459A23BB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6" y="1108075"/>
            <a:ext cx="5522914" cy="3625849"/>
          </a:xfrm>
          <a:prstGeom prst="rect">
            <a:avLst/>
          </a:prstGeom>
          <a:noFill/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BE822333-DBE3-48EE-9C75-01FA76CF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13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08104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D226A5-C71C-47A3-82B8-C630238EF3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74553"/>
            <a:ext cx="6108700" cy="40954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3F8FB1F-C3E8-4CFC-B8AE-FF110F649581}"/>
              </a:ext>
            </a:extLst>
          </p:cNvPr>
          <p:cNvPicPr/>
          <p:nvPr/>
        </p:nvPicPr>
        <p:blipFill rotWithShape="1">
          <a:blip r:embed="rId3"/>
          <a:srcRect l="5990"/>
          <a:stretch/>
        </p:blipFill>
        <p:spPr>
          <a:xfrm>
            <a:off x="5962651" y="1135221"/>
            <a:ext cx="6229349" cy="3729990"/>
          </a:xfrm>
          <a:prstGeom prst="rect">
            <a:avLst/>
          </a:prstGeom>
        </p:spPr>
      </p:pic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F56B783C-A7E5-4F68-9B0A-49E352DF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14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1541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6D4D457-5374-49B8-A89A-A638629E1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12" y="0"/>
            <a:ext cx="5524975" cy="32345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789DAF-2EC6-4A53-BC9B-93D0FB9F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9" y="3234511"/>
            <a:ext cx="5803891" cy="3118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43B740-3561-4C70-9923-78A9B0490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52" y="3295651"/>
            <a:ext cx="5677761" cy="3057808"/>
          </a:xfrm>
          <a:prstGeom prst="rect">
            <a:avLst/>
          </a:prstGeom>
        </p:spPr>
      </p:pic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B46237D0-E9A3-4E70-B1BB-6F722CDD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15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42593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D94CF2-72B0-4F1B-B0DA-D14509F7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92989"/>
            <a:ext cx="6534150" cy="545211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de données secondaire (production de déchets en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urope) :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00E0A4-896A-4748-8DA7-8B84E6285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8" y="616300"/>
            <a:ext cx="8382552" cy="5625399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818A44E3-8F25-48D8-9F7E-40C6F272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16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09674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A09960-4800-43D4-B22B-A8B55E27D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359" y="1165225"/>
            <a:ext cx="6304915" cy="3835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98E1758-43E5-4351-AB23-1453FBFDAB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95975" y="1165225"/>
            <a:ext cx="6209666" cy="3616325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D92639E2-675C-4C6E-AE3E-37619CF2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17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66949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EC739-039F-4AD0-9D85-91F92E84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40614"/>
            <a:ext cx="8401050" cy="592836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de données secondaire (Production de gaz à effet de serre par type d’activité) :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6133C3-6069-4840-A183-9280E14D5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603" y="933450"/>
            <a:ext cx="6345872" cy="4768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A6C185-7D0B-4C6B-9583-E45F4FE4AB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91250" y="1409700"/>
            <a:ext cx="6000750" cy="3400424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9A97E9C6-7142-4A7F-8E53-17482988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18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42375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A5100-C7B2-40CE-B03A-FFB5FB38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92989"/>
            <a:ext cx="7381875" cy="526162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de données secondaire (taux de recyclage des emballages en Europe) :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59A23-EFB0-4959-87EF-DF8A96B0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37" y="657226"/>
            <a:ext cx="5797649" cy="32292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85FD12-2798-4F7B-B200-D30DB5CB5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5" y="3886487"/>
            <a:ext cx="5324856" cy="29248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4BA2B8-2F81-4F98-BDB7-B30DD9C62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143" y="3861751"/>
            <a:ext cx="5386413" cy="2949544"/>
          </a:xfrm>
          <a:prstGeom prst="rect">
            <a:avLst/>
          </a:prstGeom>
        </p:spPr>
      </p:pic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5CCE88C9-32EE-4CDE-B213-841075B5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19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51619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09185-F82B-4369-94BB-FF24E7C6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169164"/>
            <a:ext cx="10241280" cy="1234440"/>
          </a:xfrm>
        </p:spPr>
        <p:txBody>
          <a:bodyPr>
            <a:normAutofit/>
          </a:bodyPr>
          <a:lstStyle/>
          <a:p>
            <a:r>
              <a:rPr lang="fr-FR" sz="4000" dirty="0"/>
              <a:t>Sommaire: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3979CA-74F0-4E97-B7D0-D0EA2EC3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925" y="2026539"/>
            <a:ext cx="10241280" cy="3959352"/>
          </a:xfrm>
        </p:spPr>
        <p:txBody>
          <a:bodyPr>
            <a:normAutofit/>
          </a:bodyPr>
          <a:lstStyle/>
          <a:p>
            <a:r>
              <a:rPr lang="fr-FR" sz="3200" dirty="0"/>
              <a:t>Introduction</a:t>
            </a:r>
          </a:p>
          <a:p>
            <a:r>
              <a:rPr lang="fr-FR" sz="3200" dirty="0"/>
              <a:t>Etat de l’art</a:t>
            </a:r>
          </a:p>
          <a:p>
            <a:r>
              <a:rPr lang="fr-FR" sz="3200" dirty="0"/>
              <a:t>Réalisation de l’étude</a:t>
            </a:r>
          </a:p>
          <a:p>
            <a:r>
              <a:rPr lang="fr-FR" sz="3200" dirty="0"/>
              <a:t>Analyses</a:t>
            </a:r>
          </a:p>
          <a:p>
            <a:r>
              <a:rPr lang="fr-FR" sz="3200" dirty="0"/>
              <a:t>Conclusion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B612E0-07EE-4C99-98AB-A058E3BA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12" y="2192655"/>
            <a:ext cx="3032760" cy="303276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39ED06-8870-45D4-A065-AF7F9CB8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2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84007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9E61A-7FEE-4058-A242-6A563563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302514"/>
            <a:ext cx="8172450" cy="516636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 de données secondaire (consommation d’énergie renouvelable en Europe) :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F1CEE9-68EE-4998-A6F6-10482A334B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24125" y="990600"/>
            <a:ext cx="7419975" cy="5153025"/>
          </a:xfrm>
          <a:prstGeom prst="rect">
            <a:avLst/>
          </a:prstGeom>
        </p:spPr>
      </p:pic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9E1686B8-2685-4C0E-95AA-FD9423F4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20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32886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6C631E-1B7B-44D0-9A3D-B22E66DC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50139"/>
            <a:ext cx="3371850" cy="430911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bases de données :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DCC2BF-F85C-4E52-B23D-B3A008683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64488" y="809625"/>
            <a:ext cx="7308137" cy="46132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3FA5D3-D99B-4DC4-8162-E41BEDCFA5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6857" y="5422900"/>
            <a:ext cx="9138285" cy="596900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B9C9AD06-C4EE-4E36-8CEE-0D13BEFA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21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84999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1A8C31-7A4B-46A2-9E8C-88F9373A60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93607" y="361950"/>
            <a:ext cx="7804785" cy="41268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D5AEBF-7953-4D5E-97B0-1DCF0F5B5A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00225" y="5343525"/>
            <a:ext cx="8791574" cy="676274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0F1378A9-02BF-4467-9056-DD67C697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22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507130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82F8D5-6549-4384-A1AD-EC6BE54A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447675"/>
            <a:ext cx="5591175" cy="677418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6E5377-093D-4A61-8FAE-CE183748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37" y="1416253"/>
            <a:ext cx="3729038" cy="40254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50918-2643-4E66-948C-5FDB6DF8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746938"/>
            <a:ext cx="5978976" cy="3364117"/>
          </a:xfrm>
          <a:prstGeom prst="rect">
            <a:avLst/>
          </a:prstGeom>
        </p:spPr>
      </p:pic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6BFC3525-396E-4A7D-A357-98C3633B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23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44530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0D73E-0C6B-49F7-A29A-2F5CD0A3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2704"/>
            <a:ext cx="10241280" cy="967359"/>
          </a:xfrm>
        </p:spPr>
        <p:txBody>
          <a:bodyPr/>
          <a:lstStyle/>
          <a:p>
            <a:r>
              <a:rPr lang="fr-FR" dirty="0"/>
              <a:t>Introduction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0EC73D-1720-484F-87E6-1623E3973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8347"/>
          <a:stretch/>
        </p:blipFill>
        <p:spPr>
          <a:xfrm>
            <a:off x="6003819" y="1270063"/>
            <a:ext cx="5977786" cy="42639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668AF48-F982-4FBD-ACFE-05AFB295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06" y="1752600"/>
            <a:ext cx="5371756" cy="21194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04A983-DF3D-4AC6-9645-F543A036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169" y="3872025"/>
            <a:ext cx="4057650" cy="2434590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4FE09AE6-574D-4238-9993-F40D6D16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3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01426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CD174-2E6E-4F50-AE7F-B509C83D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5" y="200024"/>
            <a:ext cx="10241280" cy="725043"/>
          </a:xfrm>
        </p:spPr>
        <p:txBody>
          <a:bodyPr/>
          <a:lstStyle/>
          <a:p>
            <a:r>
              <a:rPr lang="fr-FR" dirty="0"/>
              <a:t>Etat de l’art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C09D8-0236-40D9-9009-FC19FC16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1016889"/>
            <a:ext cx="3124200" cy="611886"/>
          </a:xfrm>
        </p:spPr>
        <p:txBody>
          <a:bodyPr/>
          <a:lstStyle/>
          <a:p>
            <a:r>
              <a:rPr lang="fr-FR" dirty="0"/>
              <a:t>Etudes similaires: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C36C08-3424-4886-A770-C7B17A88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462384"/>
            <a:ext cx="3333750" cy="45315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74FA2DE-FB9F-42F9-B07F-B9606478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478" y="562545"/>
            <a:ext cx="4045843" cy="47438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B199ED-1766-4710-A74F-50032B9E2C82}"/>
              </a:ext>
            </a:extLst>
          </p:cNvPr>
          <p:cNvSpPr txBox="1"/>
          <p:nvPr/>
        </p:nvSpPr>
        <p:spPr>
          <a:xfrm>
            <a:off x="276225" y="5993952"/>
            <a:ext cx="5819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https://www.sinoe.org/indicateur/fiche-indicateur/id/21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B60EC7-865C-4915-BCEB-69FE8C9D936E}"/>
              </a:ext>
            </a:extLst>
          </p:cNvPr>
          <p:cNvSpPr txBox="1"/>
          <p:nvPr/>
        </p:nvSpPr>
        <p:spPr>
          <a:xfrm>
            <a:off x="6096000" y="5395006"/>
            <a:ext cx="563880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https://www.europarl.europa.eu/news/fr/headlines/society/20180328STO00751/gestion-des-dechets-dans-l-ue-faits-et-chiffres-infographie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335FF33-2120-4895-8168-74853C57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4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8889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BA482A-1640-4D2B-B7BD-04FEAC5BD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80" y="1215509"/>
            <a:ext cx="6307445" cy="25880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BC34407-ACCA-4181-B124-CD0E90A69618}"/>
              </a:ext>
            </a:extLst>
          </p:cNvPr>
          <p:cNvSpPr txBox="1"/>
          <p:nvPr/>
        </p:nvSpPr>
        <p:spPr>
          <a:xfrm>
            <a:off x="495300" y="5037251"/>
            <a:ext cx="504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https://www.planetoscope.com/dechets/363-.html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A67ED0-2F7F-4125-A35F-6C13AFBDE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149" y="845801"/>
            <a:ext cx="5855646" cy="29577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9D987E0-B444-4128-9A92-839034369C61}"/>
              </a:ext>
            </a:extLst>
          </p:cNvPr>
          <p:cNvSpPr txBox="1"/>
          <p:nvPr/>
        </p:nvSpPr>
        <p:spPr>
          <a:xfrm>
            <a:off x="6010795" y="4970576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https://www.geo.fr/environnement/dans-quels-pays-produit-on-le-plus-de-dechets-menagers-196410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7E4FA5F0-B6DB-47F7-9F8C-35497254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5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98698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DC279-5381-4A45-9692-1ECF235F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8214"/>
            <a:ext cx="2705100" cy="516636"/>
          </a:xfrm>
        </p:spPr>
        <p:txBody>
          <a:bodyPr/>
          <a:lstStyle/>
          <a:p>
            <a:r>
              <a:rPr lang="fr-FR" dirty="0"/>
              <a:t>Bases de 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35E8EE-769E-4311-8618-B7ADA15B5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2"/>
          <a:stretch/>
        </p:blipFill>
        <p:spPr>
          <a:xfrm>
            <a:off x="314325" y="955471"/>
            <a:ext cx="11420475" cy="137531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EE274C-B3FF-4E4E-8813-DE76EDDB910E}"/>
              </a:ext>
            </a:extLst>
          </p:cNvPr>
          <p:cNvSpPr txBox="1"/>
          <p:nvPr/>
        </p:nvSpPr>
        <p:spPr>
          <a:xfrm>
            <a:off x="100013" y="2777372"/>
            <a:ext cx="1188719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https://www.data.gouv.fr/fr/datasets/sinoe-r-performance-de-collecte-oma-par-type-de-dechet-et-par-departement/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E086D6-5D8F-4C98-B1A8-189BC39F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3877080"/>
            <a:ext cx="11887200" cy="12262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B945FCB-B738-4802-B72B-970D05345CF7}"/>
              </a:ext>
            </a:extLst>
          </p:cNvPr>
          <p:cNvSpPr txBox="1"/>
          <p:nvPr/>
        </p:nvSpPr>
        <p:spPr>
          <a:xfrm>
            <a:off x="2809874" y="5458162"/>
            <a:ext cx="6429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https://donnees.banquemondiale.org/indicator/EG.FEC.RNEW.ZS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64D1D38-2CAA-41C5-87D9-8124074F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6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81234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ED9EC1-E789-4B88-9CE7-2A2569F8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58" y="344561"/>
            <a:ext cx="10740283" cy="2227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443528-E5D5-4CD5-9E40-CA0C65343D09}"/>
              </a:ext>
            </a:extLst>
          </p:cNvPr>
          <p:cNvSpPr txBox="1"/>
          <p:nvPr/>
        </p:nvSpPr>
        <p:spPr>
          <a:xfrm>
            <a:off x="3047999" y="26728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https://www.insee.fr/fr/statistiques/2015759#tableau-figure1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6DE2CD-7F0A-4B88-A425-AA6B4437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4" y="3429000"/>
            <a:ext cx="11830050" cy="19965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7A0077-C90D-47E8-88A0-043C17831AD0}"/>
              </a:ext>
            </a:extLst>
          </p:cNvPr>
          <p:cNvSpPr txBox="1"/>
          <p:nvPr/>
        </p:nvSpPr>
        <p:spPr>
          <a:xfrm>
            <a:off x="2090737" y="5702926"/>
            <a:ext cx="8010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https://ec.europa.eu/eurostat/databrowser/view/ten00110/default/table?lang=en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C5D4D37E-BA8F-417D-B788-C0EF89E1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7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276814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5AB5B73-6D26-4691-91B7-1AB58F78DD8E}"/>
              </a:ext>
            </a:extLst>
          </p:cNvPr>
          <p:cNvSpPr txBox="1"/>
          <p:nvPr/>
        </p:nvSpPr>
        <p:spPr>
          <a:xfrm>
            <a:off x="2371725" y="4877485"/>
            <a:ext cx="794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https://appsso.eurostat.ec.europa.eu/nui/show.do?dataset=env_waspacr&amp;lang=fr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720258-4E8D-441C-9C09-6E475B56E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3" y="425669"/>
            <a:ext cx="10878328" cy="4193271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96739004-1FAD-4062-BA21-B34EEE3E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8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06038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F51AB-3F98-4BE6-ADEE-5DFD1534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27489"/>
            <a:ext cx="10241280" cy="1114425"/>
          </a:xfrm>
        </p:spPr>
        <p:txBody>
          <a:bodyPr>
            <a:normAutofit/>
          </a:bodyPr>
          <a:lstStyle/>
          <a:p>
            <a:r>
              <a:rPr lang="fr-FR" sz="3600" dirty="0"/>
              <a:t>Réalisation de l’étude</a:t>
            </a:r>
            <a:br>
              <a:rPr lang="fr-FR" sz="3600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932C16-3552-4BBD-9F45-7FBFB400E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7" y="1067000"/>
            <a:ext cx="1921193" cy="2019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D7893A-12A7-45C3-8AC4-25EB74419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83" y="1072874"/>
            <a:ext cx="1744562" cy="20222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33D7CD-E894-4022-9375-AE57FED05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981" y="1067000"/>
            <a:ext cx="2019301" cy="20193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D46A03-46F7-4D5E-984B-3EDB274CE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046" y="1072103"/>
            <a:ext cx="2019301" cy="20193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0AF61E-E9E3-4F0C-B1FD-64123C0E1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85" y="3339310"/>
            <a:ext cx="11888230" cy="2969009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2AC84CE7-0612-42D0-883B-EF6DD94B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381750"/>
            <a:ext cx="943356" cy="476250"/>
          </a:xfrm>
        </p:spPr>
        <p:txBody>
          <a:bodyPr/>
          <a:lstStyle/>
          <a:p>
            <a:fld id="{C01389E6-C847-4AD0-B56D-D205B2EAB1EE}" type="slidenum">
              <a:rPr lang="en-US" sz="1800" smtClean="0"/>
              <a:t>9</a:t>
            </a:fld>
            <a:r>
              <a:rPr lang="en-US" sz="1800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381917481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273</Words>
  <Application>Microsoft Office PowerPoint</Application>
  <PresentationFormat>Grand écran</PresentationFormat>
  <Paragraphs>51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Avenir Next LT Pro</vt:lpstr>
      <vt:lpstr>Calibri</vt:lpstr>
      <vt:lpstr>GradientRiseVTI</vt:lpstr>
      <vt:lpstr>Présentation PowerPoint</vt:lpstr>
      <vt:lpstr>Sommaire:</vt:lpstr>
      <vt:lpstr>Introduction</vt:lpstr>
      <vt:lpstr>Etat de l’art</vt:lpstr>
      <vt:lpstr>Présentation PowerPoint</vt:lpstr>
      <vt:lpstr>Présentation PowerPoint</vt:lpstr>
      <vt:lpstr>Présentation PowerPoint</vt:lpstr>
      <vt:lpstr>Présentation PowerPoint</vt:lpstr>
      <vt:lpstr>Réalisation de l’étude </vt:lpstr>
      <vt:lpstr>Analyses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Corentin Henrion</dc:creator>
  <cp:lastModifiedBy>Corentin Henrion</cp:lastModifiedBy>
  <cp:revision>7</cp:revision>
  <dcterms:created xsi:type="dcterms:W3CDTF">2021-04-05T18:55:38Z</dcterms:created>
  <dcterms:modified xsi:type="dcterms:W3CDTF">2021-04-05T19:51:47Z</dcterms:modified>
</cp:coreProperties>
</file>