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858000" cy="9144000"/>
  <p:embeddedFontLst>
    <p:embeddedFont>
      <p:font typeface="Economica"/>
      <p:regular r:id="rId43"/>
      <p:bold r:id="rId44"/>
      <p:italic r:id="rId45"/>
      <p:boldItalic r:id="rId46"/>
    </p:embeddedFont>
    <p:embeddedFont>
      <p:font typeface="Open Sans"/>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Economica-bold.fntdata"/><Relationship Id="rId43" Type="http://schemas.openxmlformats.org/officeDocument/2006/relationships/font" Target="fonts/Economica-regular.fntdata"/><Relationship Id="rId46" Type="http://schemas.openxmlformats.org/officeDocument/2006/relationships/font" Target="fonts/Economica-boldItalic.fntdata"/><Relationship Id="rId45" Type="http://schemas.openxmlformats.org/officeDocument/2006/relationships/font" Target="fonts/Economica-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bold.fntdata"/><Relationship Id="rId47" Type="http://schemas.openxmlformats.org/officeDocument/2006/relationships/font" Target="fonts/OpenSans-regular.fntdata"/><Relationship Id="rId49" Type="http://schemas.openxmlformats.org/officeDocument/2006/relationships/font" Target="fonts/Open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15af610f1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15af610f1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15f24d2d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15f24d2d7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1631018b1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1631018b1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1631018b18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1631018b18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1631018b18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1631018b18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1631018b18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1631018b18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1631018b18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1631018b18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14b5a9f36a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14b5a9f36a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1631018b18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1631018b18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1631018b18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1631018b18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1486880e87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1486880e87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1631018b18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1631018b18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1631018b18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1631018b18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14b5a9f36a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14b5a9f36a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1631018b18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1631018b18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15f24d2d7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15f24d2d7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15f24d2d7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115f24d2d7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1631018b18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1631018b18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15f24d2d7d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15f24d2d7d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15af610f1a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15af610f1a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15af610f1a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15af610f1a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1486880e87_0_8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1486880e87_0_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1742961ec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1742961ec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1631018b18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11631018b18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15f24d2d7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15f24d2d7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1631018b18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1631018b18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1631018b18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1631018b18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14b5a9f36a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14b5a9f36a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1631018b18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1631018b18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15f24d2d7d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115f24d2d7d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15f24d2d7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15f24d2d7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15f24d2d7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15f24d2d7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15f24d2d7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15f24d2d7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15af610e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15af610e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15af610f1a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15af610f1a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15af610f1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15af610f1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 name="Google Shape;11;p2"/>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2" name="Google Shape;12;p2"/>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3" name="Google Shape;13;p2"/>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7" name="Google Shape;17;p3"/>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8" name="Google Shape;18;p3"/>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7" name="Google Shape;27;p5"/>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 name="Google Shape;35;p7"/>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4" name="Google Shape;44;p9"/>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p:txBody>
      </p:sp>
      <p:sp>
        <p:nvSpPr>
          <p:cNvPr id="45" name="Google Shape;45;p9"/>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4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6.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3.gif"/><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7.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7.png"/><Relationship Id="rId4" Type="http://schemas.openxmlformats.org/officeDocument/2006/relationships/image" Target="../media/image31.png"/><Relationship Id="rId5"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40.png"/><Relationship Id="rId7"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www.youtube.com/watch?v=TSx_69J5MXs" TargetMode="Externa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3"/>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r"/>
              <a:t>Projet Monitoring</a:t>
            </a:r>
            <a:endParaRPr/>
          </a:p>
        </p:txBody>
      </p:sp>
      <p:sp>
        <p:nvSpPr>
          <p:cNvPr id="63" name="Google Shape;63;p13"/>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lang="fr"/>
              <a:t>Alexandre GOUI</a:t>
            </a:r>
            <a:endParaRPr/>
          </a:p>
          <a:p>
            <a:pPr indent="0" lvl="0" marL="0" rtl="0" algn="ctr">
              <a:spcBef>
                <a:spcPts val="0"/>
              </a:spcBef>
              <a:spcAft>
                <a:spcPts val="0"/>
              </a:spcAft>
              <a:buNone/>
            </a:pPr>
            <a:r>
              <a:rPr lang="fr"/>
              <a:t>Michel KADDOUH</a:t>
            </a:r>
            <a:endParaRPr/>
          </a:p>
        </p:txBody>
      </p:sp>
      <p:sp>
        <p:nvSpPr>
          <p:cNvPr id="64" name="Google Shape;64;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Méthode d’envoi</a:t>
            </a:r>
            <a:r>
              <a:rPr lang="fr" sz="4100"/>
              <a:t> des messages au serveur</a:t>
            </a:r>
            <a:endParaRPr/>
          </a:p>
        </p:txBody>
      </p:sp>
      <p:sp>
        <p:nvSpPr>
          <p:cNvPr id="131" name="Google Shape;131;p22"/>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fr"/>
              <a:t>Appel de la fonction de communication client-serveur</a:t>
            </a:r>
            <a:endParaRPr/>
          </a:p>
        </p:txBody>
      </p:sp>
      <p:pic>
        <p:nvPicPr>
          <p:cNvPr id="132" name="Google Shape;132;p22"/>
          <p:cNvPicPr preferRelativeResize="0"/>
          <p:nvPr/>
        </p:nvPicPr>
        <p:blipFill>
          <a:blip r:embed="rId3">
            <a:alphaModFix/>
          </a:blip>
          <a:stretch>
            <a:fillRect/>
          </a:stretch>
        </p:blipFill>
        <p:spPr>
          <a:xfrm>
            <a:off x="2140162" y="1622700"/>
            <a:ext cx="6692126" cy="3133375"/>
          </a:xfrm>
          <a:prstGeom prst="rect">
            <a:avLst/>
          </a:prstGeom>
          <a:noFill/>
          <a:ln>
            <a:noFill/>
          </a:ln>
          <a:effectLst>
            <a:outerShdw blurRad="57150" rotWithShape="0" algn="bl" dir="5400000" dist="19050">
              <a:srgbClr val="000000">
                <a:alpha val="50000"/>
              </a:srgbClr>
            </a:outerShdw>
          </a:effectLst>
        </p:spPr>
      </p:pic>
      <p:sp>
        <p:nvSpPr>
          <p:cNvPr id="133" name="Google Shape;133;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d’une personne</a:t>
            </a:r>
            <a:endParaRPr/>
          </a:p>
        </p:txBody>
      </p:sp>
      <p:pic>
        <p:nvPicPr>
          <p:cNvPr id="139" name="Google Shape;139;p23"/>
          <p:cNvPicPr preferRelativeResize="0"/>
          <p:nvPr/>
        </p:nvPicPr>
        <p:blipFill>
          <a:blip r:embed="rId3">
            <a:alphaModFix/>
          </a:blip>
          <a:stretch>
            <a:fillRect/>
          </a:stretch>
        </p:blipFill>
        <p:spPr>
          <a:xfrm>
            <a:off x="1349875" y="1147225"/>
            <a:ext cx="6444238" cy="3909600"/>
          </a:xfrm>
          <a:prstGeom prst="rect">
            <a:avLst/>
          </a:prstGeom>
          <a:noFill/>
          <a:ln>
            <a:noFill/>
          </a:ln>
        </p:spPr>
      </p:pic>
      <p:sp>
        <p:nvSpPr>
          <p:cNvPr id="140" name="Google Shape;140;p23"/>
          <p:cNvSpPr/>
          <p:nvPr/>
        </p:nvSpPr>
        <p:spPr>
          <a:xfrm>
            <a:off x="3039800" y="1808850"/>
            <a:ext cx="873300" cy="4062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d’une personne</a:t>
            </a:r>
            <a:endParaRPr/>
          </a:p>
        </p:txBody>
      </p:sp>
      <p:sp>
        <p:nvSpPr>
          <p:cNvPr id="147" name="Google Shape;147;p2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fr" sz="1600"/>
              <a:t>Utilisation d’OpenCv</a:t>
            </a:r>
            <a:endParaRPr sz="1600"/>
          </a:p>
          <a:p>
            <a:pPr indent="0" lvl="0" marL="0" rtl="0" algn="l">
              <a:spcBef>
                <a:spcPts val="1200"/>
              </a:spcBef>
              <a:spcAft>
                <a:spcPts val="1200"/>
              </a:spcAft>
              <a:buNone/>
            </a:pPr>
            <a:r>
              <a:t/>
            </a:r>
            <a:endParaRPr sz="1600"/>
          </a:p>
        </p:txBody>
      </p:sp>
      <p:pic>
        <p:nvPicPr>
          <p:cNvPr id="148" name="Google Shape;148;p24"/>
          <p:cNvPicPr preferRelativeResize="0"/>
          <p:nvPr/>
        </p:nvPicPr>
        <p:blipFill>
          <a:blip r:embed="rId3">
            <a:alphaModFix/>
          </a:blip>
          <a:stretch>
            <a:fillRect/>
          </a:stretch>
        </p:blipFill>
        <p:spPr>
          <a:xfrm>
            <a:off x="8116747" y="859075"/>
            <a:ext cx="840075" cy="1019875"/>
          </a:xfrm>
          <a:prstGeom prst="rect">
            <a:avLst/>
          </a:prstGeom>
          <a:noFill/>
          <a:ln>
            <a:noFill/>
          </a:ln>
        </p:spPr>
      </p:pic>
      <p:sp>
        <p:nvSpPr>
          <p:cNvPr id="149" name="Google Shape;149;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150" name="Google Shape;150;p24"/>
          <p:cNvPicPr preferRelativeResize="0"/>
          <p:nvPr/>
        </p:nvPicPr>
        <p:blipFill>
          <a:blip r:embed="rId4">
            <a:alphaModFix/>
          </a:blip>
          <a:stretch>
            <a:fillRect/>
          </a:stretch>
        </p:blipFill>
        <p:spPr>
          <a:xfrm>
            <a:off x="311695" y="2086525"/>
            <a:ext cx="3843300" cy="2880451"/>
          </a:xfrm>
          <a:prstGeom prst="rect">
            <a:avLst/>
          </a:prstGeom>
          <a:noFill/>
          <a:ln>
            <a:noFill/>
          </a:ln>
          <a:effectLst>
            <a:outerShdw blurRad="57150" rotWithShape="0" algn="bl" dir="5400000" dist="19050">
              <a:srgbClr val="000000">
                <a:alpha val="50000"/>
              </a:srgbClr>
            </a:outerShdw>
          </a:effectLst>
        </p:spPr>
      </p:pic>
      <p:pic>
        <p:nvPicPr>
          <p:cNvPr id="151" name="Google Shape;151;p24"/>
          <p:cNvPicPr preferRelativeResize="0"/>
          <p:nvPr/>
        </p:nvPicPr>
        <p:blipFill>
          <a:blip r:embed="rId5">
            <a:alphaModFix/>
          </a:blip>
          <a:stretch>
            <a:fillRect/>
          </a:stretch>
        </p:blipFill>
        <p:spPr>
          <a:xfrm>
            <a:off x="4860725" y="2075498"/>
            <a:ext cx="3843301" cy="289147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d’une personne</a:t>
            </a:r>
            <a:endParaRPr/>
          </a:p>
        </p:txBody>
      </p:sp>
      <p:sp>
        <p:nvSpPr>
          <p:cNvPr id="157" name="Google Shape;157;p25"/>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fr" sz="1600"/>
              <a:t>Utilisation d’OpenCv</a:t>
            </a:r>
            <a:endParaRPr sz="1600"/>
          </a:p>
          <a:p>
            <a:pPr indent="-330200" lvl="0" marL="457200" rtl="0" algn="l">
              <a:spcBef>
                <a:spcPts val="0"/>
              </a:spcBef>
              <a:spcAft>
                <a:spcPts val="0"/>
              </a:spcAft>
              <a:buSzPts val="1600"/>
              <a:buChar char="●"/>
            </a:pPr>
            <a:r>
              <a:rPr lang="fr" sz="1600"/>
              <a:t>Encode le visage du participant à partir d’une seule photo préexistante</a:t>
            </a:r>
            <a:endParaRPr sz="1600"/>
          </a:p>
          <a:p>
            <a:pPr indent="0" lvl="0" marL="457200" rtl="0" algn="l">
              <a:spcBef>
                <a:spcPts val="0"/>
              </a:spcBef>
              <a:spcAft>
                <a:spcPts val="0"/>
              </a:spcAft>
              <a:buNone/>
            </a:pPr>
            <a:r>
              <a:rPr lang="fr" sz="1600"/>
              <a:t>avec le format ‘prénom.png’ (marche aussi avec les jpg/jpeg)</a:t>
            </a:r>
            <a:endParaRPr sz="1600"/>
          </a:p>
          <a:p>
            <a:pPr indent="0" lvl="0" marL="457200" rtl="0" algn="l">
              <a:spcBef>
                <a:spcPts val="0"/>
              </a:spcBef>
              <a:spcAft>
                <a:spcPts val="1200"/>
              </a:spcAft>
              <a:buNone/>
            </a:pPr>
            <a:r>
              <a:t/>
            </a:r>
            <a:endParaRPr sz="1600"/>
          </a:p>
        </p:txBody>
      </p:sp>
      <p:pic>
        <p:nvPicPr>
          <p:cNvPr id="158" name="Google Shape;158;p25"/>
          <p:cNvPicPr preferRelativeResize="0"/>
          <p:nvPr/>
        </p:nvPicPr>
        <p:blipFill>
          <a:blip r:embed="rId3">
            <a:alphaModFix/>
          </a:blip>
          <a:stretch>
            <a:fillRect/>
          </a:stretch>
        </p:blipFill>
        <p:spPr>
          <a:xfrm>
            <a:off x="8116747" y="859075"/>
            <a:ext cx="840075" cy="1019875"/>
          </a:xfrm>
          <a:prstGeom prst="rect">
            <a:avLst/>
          </a:prstGeom>
          <a:noFill/>
          <a:ln>
            <a:noFill/>
          </a:ln>
        </p:spPr>
      </p:pic>
      <p:pic>
        <p:nvPicPr>
          <p:cNvPr id="159" name="Google Shape;159;p25"/>
          <p:cNvPicPr preferRelativeResize="0"/>
          <p:nvPr/>
        </p:nvPicPr>
        <p:blipFill>
          <a:blip r:embed="rId4">
            <a:alphaModFix/>
          </a:blip>
          <a:stretch>
            <a:fillRect/>
          </a:stretch>
        </p:blipFill>
        <p:spPr>
          <a:xfrm>
            <a:off x="6947174" y="3266824"/>
            <a:ext cx="1169575" cy="1312400"/>
          </a:xfrm>
          <a:prstGeom prst="rect">
            <a:avLst/>
          </a:prstGeom>
          <a:noFill/>
          <a:ln>
            <a:noFill/>
          </a:ln>
          <a:effectLst>
            <a:outerShdw blurRad="57150" rotWithShape="0" algn="bl" dir="5400000" dist="19050">
              <a:srgbClr val="000000">
                <a:alpha val="50000"/>
              </a:srgbClr>
            </a:outerShdw>
          </a:effectLst>
        </p:spPr>
      </p:pic>
      <p:pic>
        <p:nvPicPr>
          <p:cNvPr id="160" name="Google Shape;160;p25"/>
          <p:cNvPicPr preferRelativeResize="0"/>
          <p:nvPr/>
        </p:nvPicPr>
        <p:blipFill>
          <a:blip r:embed="rId5">
            <a:alphaModFix/>
          </a:blip>
          <a:stretch>
            <a:fillRect/>
          </a:stretch>
        </p:blipFill>
        <p:spPr>
          <a:xfrm>
            <a:off x="758952" y="2390702"/>
            <a:ext cx="5885325" cy="1709175"/>
          </a:xfrm>
          <a:prstGeom prst="rect">
            <a:avLst/>
          </a:prstGeom>
          <a:noFill/>
          <a:ln>
            <a:noFill/>
          </a:ln>
          <a:effectLst>
            <a:outerShdw blurRad="57150" rotWithShape="0" algn="bl" dir="5400000" dist="19050">
              <a:srgbClr val="000000">
                <a:alpha val="50000"/>
              </a:srgbClr>
            </a:outerShdw>
          </a:effectLst>
        </p:spPr>
      </p:pic>
      <p:sp>
        <p:nvSpPr>
          <p:cNvPr id="161" name="Google Shape;161;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d’une personne</a:t>
            </a:r>
            <a:endParaRPr/>
          </a:p>
        </p:txBody>
      </p:sp>
      <p:sp>
        <p:nvSpPr>
          <p:cNvPr id="167" name="Google Shape;167;p26"/>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fr" sz="1600"/>
              <a:t>Utilisation d’OpenCv</a:t>
            </a:r>
            <a:endParaRPr sz="1600"/>
          </a:p>
          <a:p>
            <a:pPr indent="-330200" lvl="0" marL="457200" rtl="0" algn="l">
              <a:spcBef>
                <a:spcPts val="0"/>
              </a:spcBef>
              <a:spcAft>
                <a:spcPts val="0"/>
              </a:spcAft>
              <a:buSzPts val="1600"/>
              <a:buChar char="●"/>
            </a:pPr>
            <a:r>
              <a:rPr lang="fr" sz="1600"/>
              <a:t>Encode le visage du participant à partir d’une photo préexistante</a:t>
            </a:r>
            <a:endParaRPr sz="1600"/>
          </a:p>
          <a:p>
            <a:pPr indent="0" lvl="0" marL="457200" rtl="0" algn="l">
              <a:spcBef>
                <a:spcPts val="0"/>
              </a:spcBef>
              <a:spcAft>
                <a:spcPts val="0"/>
              </a:spcAft>
              <a:buNone/>
            </a:pPr>
            <a:r>
              <a:rPr lang="fr" sz="1600"/>
              <a:t>avec le format ‘prénom.png’ (marche aussi avec les jpg/jpeg)</a:t>
            </a:r>
            <a:endParaRPr sz="1600"/>
          </a:p>
          <a:p>
            <a:pPr indent="-330200" lvl="0" marL="457200" rtl="0" algn="l">
              <a:spcBef>
                <a:spcPts val="0"/>
              </a:spcBef>
              <a:spcAft>
                <a:spcPts val="0"/>
              </a:spcAft>
              <a:buSzPts val="1600"/>
              <a:buChar char="●"/>
            </a:pPr>
            <a:r>
              <a:rPr lang="fr" sz="1600"/>
              <a:t>Vérifie pendant un nombre de secondes données si la personne a été reconnue (car le modèle peut ne pas reconnaître la personne sur une image même si elle est présente)</a:t>
            </a:r>
            <a:endParaRPr sz="1600"/>
          </a:p>
        </p:txBody>
      </p:sp>
      <p:pic>
        <p:nvPicPr>
          <p:cNvPr id="168" name="Google Shape;168;p26"/>
          <p:cNvPicPr preferRelativeResize="0"/>
          <p:nvPr/>
        </p:nvPicPr>
        <p:blipFill>
          <a:blip r:embed="rId3">
            <a:alphaModFix/>
          </a:blip>
          <a:stretch>
            <a:fillRect/>
          </a:stretch>
        </p:blipFill>
        <p:spPr>
          <a:xfrm>
            <a:off x="8116747" y="859075"/>
            <a:ext cx="840075" cy="1019875"/>
          </a:xfrm>
          <a:prstGeom prst="rect">
            <a:avLst/>
          </a:prstGeom>
          <a:noFill/>
          <a:ln>
            <a:noFill/>
          </a:ln>
        </p:spPr>
      </p:pic>
      <p:sp>
        <p:nvSpPr>
          <p:cNvPr id="169" name="Google Shape;169;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170" name="Google Shape;170;p26"/>
          <p:cNvPicPr preferRelativeResize="0"/>
          <p:nvPr/>
        </p:nvPicPr>
        <p:blipFill>
          <a:blip r:embed="rId4">
            <a:alphaModFix/>
          </a:blip>
          <a:stretch>
            <a:fillRect/>
          </a:stretch>
        </p:blipFill>
        <p:spPr>
          <a:xfrm>
            <a:off x="691248" y="3303800"/>
            <a:ext cx="7555550" cy="7024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27"/>
          <p:cNvPicPr preferRelativeResize="0"/>
          <p:nvPr/>
        </p:nvPicPr>
        <p:blipFill>
          <a:blip r:embed="rId3">
            <a:alphaModFix/>
          </a:blip>
          <a:stretch>
            <a:fillRect/>
          </a:stretch>
        </p:blipFill>
        <p:spPr>
          <a:xfrm>
            <a:off x="311700" y="2445575"/>
            <a:ext cx="7526350" cy="1797825"/>
          </a:xfrm>
          <a:prstGeom prst="rect">
            <a:avLst/>
          </a:prstGeom>
          <a:noFill/>
          <a:ln>
            <a:noFill/>
          </a:ln>
          <a:effectLst>
            <a:outerShdw blurRad="57150" rotWithShape="0" algn="bl" dir="5400000" dist="19050">
              <a:srgbClr val="000000">
                <a:alpha val="50000"/>
              </a:srgbClr>
            </a:outerShdw>
          </a:effectLst>
        </p:spPr>
      </p:pic>
      <p:sp>
        <p:nvSpPr>
          <p:cNvPr id="176" name="Google Shape;176;p2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d’une personne</a:t>
            </a:r>
            <a:endParaRPr/>
          </a:p>
        </p:txBody>
      </p:sp>
      <p:sp>
        <p:nvSpPr>
          <p:cNvPr id="177" name="Google Shape;177;p27"/>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fr" sz="1600"/>
              <a:t>Vérifie au début de l’examen si c’est le bon élève qui passe l’examen</a:t>
            </a:r>
            <a:endParaRPr sz="1600"/>
          </a:p>
          <a:p>
            <a:pPr indent="-330200" lvl="0" marL="457200" rtl="0" algn="l">
              <a:spcBef>
                <a:spcPts val="0"/>
              </a:spcBef>
              <a:spcAft>
                <a:spcPts val="0"/>
              </a:spcAft>
              <a:buSzPts val="1600"/>
              <a:buChar char="●"/>
            </a:pPr>
            <a:r>
              <a:rPr lang="fr" sz="1600"/>
              <a:t>Vérifie toutes les deux minutes et lorsque aucune ou plus d’une personne a été observée</a:t>
            </a:r>
            <a:endParaRPr sz="1600"/>
          </a:p>
        </p:txBody>
      </p:sp>
      <p:sp>
        <p:nvSpPr>
          <p:cNvPr id="178" name="Google Shape;178;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179" name="Google Shape;179;p27"/>
          <p:cNvPicPr preferRelativeResize="0"/>
          <p:nvPr/>
        </p:nvPicPr>
        <p:blipFill>
          <a:blip r:embed="rId4">
            <a:alphaModFix/>
          </a:blip>
          <a:stretch>
            <a:fillRect/>
          </a:stretch>
        </p:blipFill>
        <p:spPr>
          <a:xfrm>
            <a:off x="4902025" y="3747925"/>
            <a:ext cx="3740850" cy="8313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d’une personne</a:t>
            </a:r>
            <a:endParaRPr/>
          </a:p>
        </p:txBody>
      </p:sp>
      <p:sp>
        <p:nvSpPr>
          <p:cNvPr id="185" name="Google Shape;185;p28"/>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sz="1600"/>
              <a:t>Prendra une photo si :</a:t>
            </a:r>
            <a:endParaRPr sz="1600"/>
          </a:p>
          <a:p>
            <a:pPr indent="-330200" lvl="0" marL="457200" rtl="0" algn="l">
              <a:spcBef>
                <a:spcPts val="1200"/>
              </a:spcBef>
              <a:spcAft>
                <a:spcPts val="0"/>
              </a:spcAft>
              <a:buSzPts val="1600"/>
              <a:buChar char="●"/>
            </a:pPr>
            <a:r>
              <a:rPr lang="fr" sz="1600"/>
              <a:t>Plus d’une personne est reconnue</a:t>
            </a:r>
            <a:endParaRPr sz="1600"/>
          </a:p>
          <a:p>
            <a:pPr indent="-330200" lvl="0" marL="457200" rtl="0" algn="l">
              <a:spcBef>
                <a:spcPts val="0"/>
              </a:spcBef>
              <a:spcAft>
                <a:spcPts val="0"/>
              </a:spcAft>
              <a:buSzPts val="1600"/>
              <a:buChar char="●"/>
            </a:pPr>
            <a:r>
              <a:rPr lang="fr" sz="1600"/>
              <a:t>Personne n’est reconnue</a:t>
            </a:r>
            <a:endParaRPr sz="1600"/>
          </a:p>
          <a:p>
            <a:pPr indent="-330200" lvl="0" marL="457200" rtl="0" algn="l">
              <a:spcBef>
                <a:spcPts val="0"/>
              </a:spcBef>
              <a:spcAft>
                <a:spcPts val="0"/>
              </a:spcAft>
              <a:buSzPts val="1600"/>
              <a:buChar char="●"/>
            </a:pPr>
            <a:r>
              <a:rPr lang="fr" sz="1600"/>
              <a:t>Une autre personne que l’élève est reconnue</a:t>
            </a:r>
            <a:endParaRPr sz="1600"/>
          </a:p>
        </p:txBody>
      </p:sp>
      <p:sp>
        <p:nvSpPr>
          <p:cNvPr id="186" name="Google Shape;186;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187" name="Google Shape;187;p28"/>
          <p:cNvPicPr preferRelativeResize="0"/>
          <p:nvPr/>
        </p:nvPicPr>
        <p:blipFill rotWithShape="1">
          <a:blip r:embed="rId3">
            <a:alphaModFix/>
          </a:blip>
          <a:srcRect b="0" l="0" r="0" t="24998"/>
          <a:stretch/>
        </p:blipFill>
        <p:spPr>
          <a:xfrm>
            <a:off x="311700" y="2711075"/>
            <a:ext cx="6127134" cy="18681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d’une personne</a:t>
            </a:r>
            <a:endParaRPr/>
          </a:p>
        </p:txBody>
      </p:sp>
      <p:sp>
        <p:nvSpPr>
          <p:cNvPr id="193" name="Google Shape;193;p29"/>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a:t>Limite :</a:t>
            </a:r>
            <a:endParaRPr b="1"/>
          </a:p>
          <a:p>
            <a:pPr indent="0" lvl="0" marL="0" rtl="0" algn="l">
              <a:spcBef>
                <a:spcPts val="1200"/>
              </a:spcBef>
              <a:spcAft>
                <a:spcPts val="0"/>
              </a:spcAft>
              <a:buNone/>
            </a:pPr>
            <a:r>
              <a:rPr lang="fr"/>
              <a:t>Ce modèle ne va pas reconnaître de visage si la personne se cache ou met un masque.</a:t>
            </a:r>
            <a:endParaRPr/>
          </a:p>
          <a:p>
            <a:pPr indent="0" lvl="0" marL="0" rtl="0" algn="l">
              <a:spcBef>
                <a:spcPts val="1200"/>
              </a:spcBef>
              <a:spcAft>
                <a:spcPts val="1200"/>
              </a:spcAft>
              <a:buNone/>
            </a:pPr>
            <a:r>
              <a:t/>
            </a:r>
            <a:endParaRPr/>
          </a:p>
        </p:txBody>
      </p:sp>
      <p:sp>
        <p:nvSpPr>
          <p:cNvPr id="194" name="Google Shape;194;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195" name="Google Shape;195;p29"/>
          <p:cNvPicPr preferRelativeResize="0"/>
          <p:nvPr/>
        </p:nvPicPr>
        <p:blipFill>
          <a:blip r:embed="rId3">
            <a:alphaModFix/>
          </a:blip>
          <a:stretch>
            <a:fillRect/>
          </a:stretch>
        </p:blipFill>
        <p:spPr>
          <a:xfrm>
            <a:off x="5423825" y="2369700"/>
            <a:ext cx="3232625" cy="2430374"/>
          </a:xfrm>
          <a:prstGeom prst="rect">
            <a:avLst/>
          </a:prstGeom>
          <a:noFill/>
          <a:ln>
            <a:noFill/>
          </a:ln>
          <a:effectLst>
            <a:outerShdw blurRad="57150" rotWithShape="0" algn="bl" dir="5400000" dist="19050">
              <a:srgbClr val="000000">
                <a:alpha val="50000"/>
              </a:srgbClr>
            </a:outerShdw>
          </a:effectLst>
        </p:spPr>
      </p:pic>
      <p:pic>
        <p:nvPicPr>
          <p:cNvPr id="196" name="Google Shape;196;p29"/>
          <p:cNvPicPr preferRelativeResize="0"/>
          <p:nvPr/>
        </p:nvPicPr>
        <p:blipFill>
          <a:blip r:embed="rId4">
            <a:alphaModFix/>
          </a:blip>
          <a:stretch>
            <a:fillRect/>
          </a:stretch>
        </p:blipFill>
        <p:spPr>
          <a:xfrm>
            <a:off x="1364975" y="2369700"/>
            <a:ext cx="3207020" cy="243037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d’objet</a:t>
            </a:r>
            <a:endParaRPr/>
          </a:p>
        </p:txBody>
      </p:sp>
      <p:pic>
        <p:nvPicPr>
          <p:cNvPr id="202" name="Google Shape;202;p30"/>
          <p:cNvPicPr preferRelativeResize="0"/>
          <p:nvPr/>
        </p:nvPicPr>
        <p:blipFill>
          <a:blip r:embed="rId3">
            <a:alphaModFix/>
          </a:blip>
          <a:stretch>
            <a:fillRect/>
          </a:stretch>
        </p:blipFill>
        <p:spPr>
          <a:xfrm>
            <a:off x="1349875" y="1147225"/>
            <a:ext cx="6444238" cy="3909600"/>
          </a:xfrm>
          <a:prstGeom prst="rect">
            <a:avLst/>
          </a:prstGeom>
          <a:noFill/>
          <a:ln>
            <a:noFill/>
          </a:ln>
        </p:spPr>
      </p:pic>
      <p:sp>
        <p:nvSpPr>
          <p:cNvPr id="203" name="Google Shape;203;p30"/>
          <p:cNvSpPr/>
          <p:nvPr/>
        </p:nvSpPr>
        <p:spPr>
          <a:xfrm>
            <a:off x="3039800" y="1808850"/>
            <a:ext cx="873300" cy="4062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0"/>
          <p:cNvSpPr/>
          <p:nvPr/>
        </p:nvSpPr>
        <p:spPr>
          <a:xfrm>
            <a:off x="4473475" y="4528175"/>
            <a:ext cx="873300" cy="4062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0"/>
          <p:cNvSpPr/>
          <p:nvPr/>
        </p:nvSpPr>
        <p:spPr>
          <a:xfrm>
            <a:off x="4522675" y="3457700"/>
            <a:ext cx="774900" cy="4062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0"/>
          <p:cNvSpPr/>
          <p:nvPr/>
        </p:nvSpPr>
        <p:spPr>
          <a:xfrm>
            <a:off x="4572000" y="2957925"/>
            <a:ext cx="774900" cy="4062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d’objet</a:t>
            </a:r>
            <a:endParaRPr/>
          </a:p>
        </p:txBody>
      </p:sp>
      <p:sp>
        <p:nvSpPr>
          <p:cNvPr id="213" name="Google Shape;213;p31"/>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fr"/>
              <a:t>Utilisation d’opencv et le modèle MobilenetSSD, un modèle déjà pré-entraîné, il va nous </a:t>
            </a:r>
            <a:r>
              <a:rPr lang="fr"/>
              <a:t>permettre</a:t>
            </a:r>
            <a:r>
              <a:rPr lang="fr"/>
              <a:t> de reconnaître une personne, un téléphone et un ordinateur.</a:t>
            </a:r>
            <a:endParaRPr/>
          </a:p>
          <a:p>
            <a:pPr indent="0" lvl="0" marL="0" rtl="0" algn="l">
              <a:spcBef>
                <a:spcPts val="1200"/>
              </a:spcBef>
              <a:spcAft>
                <a:spcPts val="1200"/>
              </a:spcAft>
              <a:buNone/>
            </a:pPr>
            <a:r>
              <a:t/>
            </a:r>
            <a:endParaRPr/>
          </a:p>
        </p:txBody>
      </p:sp>
      <p:pic>
        <p:nvPicPr>
          <p:cNvPr id="214" name="Google Shape;214;p31"/>
          <p:cNvPicPr preferRelativeResize="0"/>
          <p:nvPr/>
        </p:nvPicPr>
        <p:blipFill>
          <a:blip r:embed="rId3">
            <a:alphaModFix/>
          </a:blip>
          <a:stretch>
            <a:fillRect/>
          </a:stretch>
        </p:blipFill>
        <p:spPr>
          <a:xfrm>
            <a:off x="436613" y="2427546"/>
            <a:ext cx="6460425" cy="1039850"/>
          </a:xfrm>
          <a:prstGeom prst="rect">
            <a:avLst/>
          </a:prstGeom>
          <a:noFill/>
          <a:ln>
            <a:noFill/>
          </a:ln>
          <a:effectLst>
            <a:outerShdw blurRad="57150" rotWithShape="0" algn="bl" dir="5400000" dist="19050">
              <a:srgbClr val="000000">
                <a:alpha val="50000"/>
              </a:srgbClr>
            </a:outerShdw>
          </a:effectLst>
        </p:spPr>
      </p:pic>
      <p:sp>
        <p:nvSpPr>
          <p:cNvPr id="215" name="Google Shape;215;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216" name="Google Shape;216;p31"/>
          <p:cNvPicPr preferRelativeResize="0"/>
          <p:nvPr/>
        </p:nvPicPr>
        <p:blipFill>
          <a:blip r:embed="rId4">
            <a:alphaModFix/>
          </a:blip>
          <a:stretch>
            <a:fillRect/>
          </a:stretch>
        </p:blipFill>
        <p:spPr>
          <a:xfrm>
            <a:off x="4650725" y="2766100"/>
            <a:ext cx="4042275" cy="20433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Sommaire</a:t>
            </a:r>
            <a:endParaRPr/>
          </a:p>
        </p:txBody>
      </p:sp>
      <p:sp>
        <p:nvSpPr>
          <p:cNvPr id="70" name="Google Shape;70;p1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fontScale="62500" lnSpcReduction="10000"/>
          </a:bodyPr>
          <a:lstStyle/>
          <a:p>
            <a:pPr indent="0" lvl="0" marL="0" rtl="0" algn="l">
              <a:spcBef>
                <a:spcPts val="0"/>
              </a:spcBef>
              <a:spcAft>
                <a:spcPts val="0"/>
              </a:spcAft>
              <a:buNone/>
            </a:pPr>
            <a:r>
              <a:rPr lang="fr"/>
              <a:t>3</a:t>
            </a:r>
            <a:r>
              <a:rPr lang="fr"/>
              <a:t>.	Cas d’utilisation</a:t>
            </a:r>
            <a:endParaRPr/>
          </a:p>
          <a:p>
            <a:pPr indent="0" lvl="0" marL="0" rtl="0" algn="l">
              <a:spcBef>
                <a:spcPts val="1200"/>
              </a:spcBef>
              <a:spcAft>
                <a:spcPts val="0"/>
              </a:spcAft>
              <a:buNone/>
            </a:pPr>
            <a:r>
              <a:rPr lang="fr"/>
              <a:t>4</a:t>
            </a:r>
            <a:r>
              <a:rPr lang="fr"/>
              <a:t>.	Présentation vidéo</a:t>
            </a:r>
            <a:endParaRPr/>
          </a:p>
          <a:p>
            <a:pPr indent="0" lvl="0" marL="0" rtl="0" algn="l">
              <a:spcBef>
                <a:spcPts val="1200"/>
              </a:spcBef>
              <a:spcAft>
                <a:spcPts val="0"/>
              </a:spcAft>
              <a:buNone/>
            </a:pPr>
            <a:r>
              <a:rPr lang="fr"/>
              <a:t>6</a:t>
            </a:r>
            <a:r>
              <a:rPr lang="fr"/>
              <a:t>.	Communication client-serveur</a:t>
            </a:r>
            <a:endParaRPr/>
          </a:p>
          <a:p>
            <a:pPr indent="0" lvl="0" marL="0" rtl="0" algn="l">
              <a:spcBef>
                <a:spcPts val="1200"/>
              </a:spcBef>
              <a:spcAft>
                <a:spcPts val="0"/>
              </a:spcAft>
              <a:buNone/>
            </a:pPr>
            <a:r>
              <a:rPr lang="fr"/>
              <a:t>7</a:t>
            </a:r>
            <a:r>
              <a:rPr lang="fr"/>
              <a:t>.	Méthode d’envoi des messages au serveur</a:t>
            </a:r>
            <a:endParaRPr/>
          </a:p>
          <a:p>
            <a:pPr indent="0" lvl="0" marL="0" rtl="0" algn="l">
              <a:spcBef>
                <a:spcPts val="1200"/>
              </a:spcBef>
              <a:spcAft>
                <a:spcPts val="0"/>
              </a:spcAft>
              <a:buNone/>
            </a:pPr>
            <a:r>
              <a:rPr lang="fr"/>
              <a:t>11</a:t>
            </a:r>
            <a:r>
              <a:rPr lang="fr"/>
              <a:t>.	Reconnaissance d’une personne</a:t>
            </a:r>
            <a:endParaRPr/>
          </a:p>
          <a:p>
            <a:pPr indent="0" lvl="0" marL="0" rtl="0" algn="l">
              <a:spcBef>
                <a:spcPts val="1200"/>
              </a:spcBef>
              <a:spcAft>
                <a:spcPts val="0"/>
              </a:spcAft>
              <a:buNone/>
            </a:pPr>
            <a:r>
              <a:rPr lang="fr"/>
              <a:t>18</a:t>
            </a:r>
            <a:r>
              <a:rPr lang="fr"/>
              <a:t>.	Reconnaissance d’objet</a:t>
            </a:r>
            <a:endParaRPr/>
          </a:p>
          <a:p>
            <a:pPr indent="0" lvl="0" marL="0" rtl="0" algn="l">
              <a:spcBef>
                <a:spcPts val="1200"/>
              </a:spcBef>
              <a:spcAft>
                <a:spcPts val="0"/>
              </a:spcAft>
              <a:buNone/>
            </a:pPr>
            <a:r>
              <a:rPr lang="fr"/>
              <a:t>23</a:t>
            </a:r>
            <a:r>
              <a:rPr lang="fr"/>
              <a:t>.	Reconnaissance de mouvement</a:t>
            </a:r>
            <a:endParaRPr/>
          </a:p>
          <a:p>
            <a:pPr indent="0" lvl="0" marL="0" rtl="0" algn="l">
              <a:spcBef>
                <a:spcPts val="1200"/>
              </a:spcBef>
              <a:spcAft>
                <a:spcPts val="0"/>
              </a:spcAft>
              <a:buClr>
                <a:schemeClr val="dk1"/>
              </a:buClr>
              <a:buSzPct val="61111"/>
              <a:buFont typeface="Arial"/>
              <a:buNone/>
            </a:pPr>
            <a:r>
              <a:rPr lang="fr"/>
              <a:t>31</a:t>
            </a:r>
            <a:r>
              <a:rPr lang="fr"/>
              <a:t>. 	Reconnaissance vocale</a:t>
            </a:r>
            <a:endParaRPr/>
          </a:p>
          <a:p>
            <a:pPr indent="0" lvl="0" marL="0" rtl="0" algn="l">
              <a:spcBef>
                <a:spcPts val="1200"/>
              </a:spcBef>
              <a:spcAft>
                <a:spcPts val="0"/>
              </a:spcAft>
              <a:buNone/>
            </a:pPr>
            <a:r>
              <a:rPr lang="fr"/>
              <a:t>34. 	Communication machine-utilisateur</a:t>
            </a:r>
            <a:endParaRPr/>
          </a:p>
          <a:p>
            <a:pPr indent="0" lvl="0" marL="0" rtl="0" algn="l">
              <a:spcBef>
                <a:spcPts val="1200"/>
              </a:spcBef>
              <a:spcAft>
                <a:spcPts val="1200"/>
              </a:spcAft>
              <a:buNone/>
            </a:pPr>
            <a:r>
              <a:rPr lang="fr"/>
              <a:t>37</a:t>
            </a:r>
            <a:r>
              <a:rPr lang="fr"/>
              <a:t>.</a:t>
            </a:r>
            <a:r>
              <a:rPr lang="fr"/>
              <a:t> 	</a:t>
            </a:r>
            <a:r>
              <a:rPr lang="fr"/>
              <a:t>Axes d’amélioration</a:t>
            </a:r>
            <a:endParaRPr/>
          </a:p>
        </p:txBody>
      </p:sp>
      <p:sp>
        <p:nvSpPr>
          <p:cNvPr id="71" name="Google Shape;71;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d’objet</a:t>
            </a:r>
            <a:endParaRPr/>
          </a:p>
        </p:txBody>
      </p:sp>
      <p:sp>
        <p:nvSpPr>
          <p:cNvPr id="222" name="Google Shape;222;p32"/>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fr"/>
              <a:t>Nous allons utiliser le modèle pour compter le nombre de personnes, de </a:t>
            </a:r>
            <a:r>
              <a:rPr lang="fr"/>
              <a:t>téléphones et d’ordinateurs.</a:t>
            </a:r>
            <a:r>
              <a:rPr lang="fr"/>
              <a:t> </a:t>
            </a:r>
            <a:endParaRPr/>
          </a:p>
          <a:p>
            <a:pPr indent="0" lvl="0" marL="0" rtl="0" algn="l">
              <a:spcBef>
                <a:spcPts val="1200"/>
              </a:spcBef>
              <a:spcAft>
                <a:spcPts val="1200"/>
              </a:spcAft>
              <a:buNone/>
            </a:pPr>
            <a:r>
              <a:t/>
            </a:r>
            <a:endParaRPr/>
          </a:p>
        </p:txBody>
      </p:sp>
      <p:pic>
        <p:nvPicPr>
          <p:cNvPr id="223" name="Google Shape;223;p32"/>
          <p:cNvPicPr preferRelativeResize="0"/>
          <p:nvPr/>
        </p:nvPicPr>
        <p:blipFill>
          <a:blip r:embed="rId3">
            <a:alphaModFix/>
          </a:blip>
          <a:stretch>
            <a:fillRect/>
          </a:stretch>
        </p:blipFill>
        <p:spPr>
          <a:xfrm>
            <a:off x="2158313" y="1869450"/>
            <a:ext cx="4827375" cy="3136025"/>
          </a:xfrm>
          <a:prstGeom prst="rect">
            <a:avLst/>
          </a:prstGeom>
          <a:noFill/>
          <a:ln>
            <a:noFill/>
          </a:ln>
          <a:effectLst>
            <a:outerShdw blurRad="57150" rotWithShape="0" algn="bl" dir="5400000" dist="19050">
              <a:srgbClr val="000000">
                <a:alpha val="50000"/>
              </a:srgbClr>
            </a:outerShdw>
          </a:effectLst>
        </p:spPr>
      </p:pic>
      <p:sp>
        <p:nvSpPr>
          <p:cNvPr id="224" name="Google Shape;224;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d’objet</a:t>
            </a:r>
            <a:endParaRPr/>
          </a:p>
        </p:txBody>
      </p:sp>
      <p:sp>
        <p:nvSpPr>
          <p:cNvPr id="230" name="Google Shape;230;p33"/>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fr"/>
              <a:t>Nous allons utiliser le modèle pour compter le nombre de personnes, de téléphones et d’ordinateurs. </a:t>
            </a:r>
            <a:endParaRPr/>
          </a:p>
          <a:p>
            <a:pPr indent="-342900" lvl="0" marL="457200" rtl="0" algn="l">
              <a:spcBef>
                <a:spcPts val="0"/>
              </a:spcBef>
              <a:spcAft>
                <a:spcPts val="0"/>
              </a:spcAft>
              <a:buSzPts val="1800"/>
              <a:buChar char="●"/>
            </a:pPr>
            <a:r>
              <a:rPr lang="fr"/>
              <a:t>Si on repère un ordinateur ou un </a:t>
            </a:r>
            <a:r>
              <a:rPr lang="fr"/>
              <a:t>téléphone</a:t>
            </a:r>
            <a:r>
              <a:rPr lang="fr"/>
              <a:t> (pour le proto plus d’un téléphone car on a un </a:t>
            </a:r>
            <a:r>
              <a:rPr lang="fr"/>
              <a:t>téléphone</a:t>
            </a:r>
            <a:r>
              <a:rPr lang="fr"/>
              <a:t> sur la </a:t>
            </a:r>
            <a:r>
              <a:rPr lang="fr"/>
              <a:t>tête</a:t>
            </a:r>
            <a:r>
              <a:rPr lang="fr"/>
              <a:t>), on prend une photo</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231" name="Google Shape;231;p33"/>
          <p:cNvPicPr preferRelativeResize="0"/>
          <p:nvPr/>
        </p:nvPicPr>
        <p:blipFill>
          <a:blip r:embed="rId3">
            <a:alphaModFix/>
          </a:blip>
          <a:stretch>
            <a:fillRect/>
          </a:stretch>
        </p:blipFill>
        <p:spPr>
          <a:xfrm>
            <a:off x="567675" y="2966250"/>
            <a:ext cx="3838921" cy="1159475"/>
          </a:xfrm>
          <a:prstGeom prst="rect">
            <a:avLst/>
          </a:prstGeom>
          <a:noFill/>
          <a:ln>
            <a:noFill/>
          </a:ln>
          <a:effectLst>
            <a:outerShdw blurRad="57150" rotWithShape="0" algn="bl" dir="5400000" dist="19050">
              <a:srgbClr val="000000">
                <a:alpha val="50000"/>
              </a:srgbClr>
            </a:outerShdw>
          </a:effectLst>
        </p:spPr>
      </p:pic>
      <p:pic>
        <p:nvPicPr>
          <p:cNvPr id="232" name="Google Shape;232;p33"/>
          <p:cNvPicPr preferRelativeResize="0"/>
          <p:nvPr/>
        </p:nvPicPr>
        <p:blipFill>
          <a:blip r:embed="rId4">
            <a:alphaModFix/>
          </a:blip>
          <a:stretch>
            <a:fillRect/>
          </a:stretch>
        </p:blipFill>
        <p:spPr>
          <a:xfrm>
            <a:off x="2530575" y="3833200"/>
            <a:ext cx="6073122" cy="1017325"/>
          </a:xfrm>
          <a:prstGeom prst="rect">
            <a:avLst/>
          </a:prstGeom>
          <a:noFill/>
          <a:ln>
            <a:noFill/>
          </a:ln>
          <a:effectLst>
            <a:outerShdw blurRad="57150" rotWithShape="0" algn="bl" dir="5400000" dist="19050">
              <a:srgbClr val="000000">
                <a:alpha val="50000"/>
              </a:srgbClr>
            </a:outerShdw>
          </a:effectLst>
        </p:spPr>
      </p:pic>
      <p:sp>
        <p:nvSpPr>
          <p:cNvPr id="233" name="Google Shape;233;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d’objet</a:t>
            </a:r>
            <a:endParaRPr/>
          </a:p>
        </p:txBody>
      </p:sp>
      <p:sp>
        <p:nvSpPr>
          <p:cNvPr id="239" name="Google Shape;239;p3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t>Le nombre de personnes est associé au nombre de visages pour éviter le fait qu’on ne reconnaisse pas le visage comme vu précédemment</a:t>
            </a:r>
            <a:endParaRPr/>
          </a:p>
          <a:p>
            <a:pPr indent="0" lvl="0" marL="0" rtl="0" algn="l">
              <a:spcBef>
                <a:spcPts val="1200"/>
              </a:spcBef>
              <a:spcAft>
                <a:spcPts val="1200"/>
              </a:spcAft>
              <a:buNone/>
            </a:pPr>
            <a:r>
              <a:t/>
            </a:r>
            <a:endParaRPr/>
          </a:p>
        </p:txBody>
      </p:sp>
      <p:sp>
        <p:nvSpPr>
          <p:cNvPr id="240" name="Google Shape;240;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241" name="Google Shape;241;p34"/>
          <p:cNvPicPr preferRelativeResize="0"/>
          <p:nvPr/>
        </p:nvPicPr>
        <p:blipFill>
          <a:blip r:embed="rId3">
            <a:alphaModFix/>
          </a:blip>
          <a:stretch>
            <a:fillRect/>
          </a:stretch>
        </p:blipFill>
        <p:spPr>
          <a:xfrm>
            <a:off x="4931100" y="2057510"/>
            <a:ext cx="4023527" cy="2181792"/>
          </a:xfrm>
          <a:prstGeom prst="rect">
            <a:avLst/>
          </a:prstGeom>
          <a:noFill/>
          <a:ln>
            <a:noFill/>
          </a:ln>
          <a:effectLst>
            <a:outerShdw blurRad="57150" rotWithShape="0" algn="bl" dir="5400000" dist="19050">
              <a:srgbClr val="000000">
                <a:alpha val="50000"/>
              </a:srgbClr>
            </a:outerShdw>
          </a:effectLst>
        </p:spPr>
      </p:pic>
      <p:pic>
        <p:nvPicPr>
          <p:cNvPr id="242" name="Google Shape;242;p34"/>
          <p:cNvPicPr preferRelativeResize="0"/>
          <p:nvPr/>
        </p:nvPicPr>
        <p:blipFill>
          <a:blip r:embed="rId4">
            <a:alphaModFix/>
          </a:blip>
          <a:stretch>
            <a:fillRect/>
          </a:stretch>
        </p:blipFill>
        <p:spPr>
          <a:xfrm>
            <a:off x="378625" y="3417175"/>
            <a:ext cx="5472100" cy="10398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de mouvement</a:t>
            </a:r>
            <a:endParaRPr/>
          </a:p>
        </p:txBody>
      </p:sp>
      <p:pic>
        <p:nvPicPr>
          <p:cNvPr id="248" name="Google Shape;248;p35"/>
          <p:cNvPicPr preferRelativeResize="0"/>
          <p:nvPr/>
        </p:nvPicPr>
        <p:blipFill>
          <a:blip r:embed="rId3">
            <a:alphaModFix/>
          </a:blip>
          <a:stretch>
            <a:fillRect/>
          </a:stretch>
        </p:blipFill>
        <p:spPr>
          <a:xfrm>
            <a:off x="1349875" y="1147225"/>
            <a:ext cx="6444238" cy="3909600"/>
          </a:xfrm>
          <a:prstGeom prst="rect">
            <a:avLst/>
          </a:prstGeom>
          <a:noFill/>
          <a:ln>
            <a:noFill/>
          </a:ln>
        </p:spPr>
      </p:pic>
      <p:sp>
        <p:nvSpPr>
          <p:cNvPr id="249" name="Google Shape;249;p35"/>
          <p:cNvSpPr/>
          <p:nvPr/>
        </p:nvSpPr>
        <p:spPr>
          <a:xfrm>
            <a:off x="3039800" y="1808850"/>
            <a:ext cx="873300" cy="4062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5"/>
          <p:cNvSpPr/>
          <p:nvPr/>
        </p:nvSpPr>
        <p:spPr>
          <a:xfrm>
            <a:off x="4473475" y="4528175"/>
            <a:ext cx="873300" cy="4062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5"/>
          <p:cNvSpPr/>
          <p:nvPr/>
        </p:nvSpPr>
        <p:spPr>
          <a:xfrm>
            <a:off x="4522675" y="3457700"/>
            <a:ext cx="774900" cy="4062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5"/>
          <p:cNvSpPr/>
          <p:nvPr/>
        </p:nvSpPr>
        <p:spPr>
          <a:xfrm>
            <a:off x="4572000" y="2957925"/>
            <a:ext cx="774900" cy="4062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de mouvement</a:t>
            </a:r>
            <a:endParaRPr/>
          </a:p>
        </p:txBody>
      </p:sp>
      <p:sp>
        <p:nvSpPr>
          <p:cNvPr id="259" name="Google Shape;259;p36"/>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t>Nous avons implémenté 2 types de reconnaissance de mouvements :</a:t>
            </a:r>
            <a:endParaRPr/>
          </a:p>
          <a:p>
            <a:pPr indent="-342900" lvl="0" marL="914400" rtl="0" algn="l">
              <a:spcBef>
                <a:spcPts val="1200"/>
              </a:spcBef>
              <a:spcAft>
                <a:spcPts val="0"/>
              </a:spcAft>
              <a:buSzPts val="1800"/>
              <a:buAutoNum type="arabicPeriod"/>
            </a:pPr>
            <a:r>
              <a:rPr lang="fr"/>
              <a:t>Reconnaissance de mouvements</a:t>
            </a:r>
            <a:r>
              <a:rPr lang="fr"/>
              <a:t> par soustraction d’image</a:t>
            </a:r>
            <a:endParaRPr/>
          </a:p>
          <a:p>
            <a:pPr indent="0" lvl="0" marL="0" rtl="0" algn="l">
              <a:spcBef>
                <a:spcPts val="1200"/>
              </a:spcBef>
              <a:spcAft>
                <a:spcPts val="0"/>
              </a:spcAft>
              <a:buNone/>
            </a:pPr>
            <a:r>
              <a:t/>
            </a:r>
            <a:endParaRPr/>
          </a:p>
          <a:p>
            <a:pPr indent="-342900" lvl="0" marL="914400" rtl="0" algn="l">
              <a:spcBef>
                <a:spcPts val="1200"/>
              </a:spcBef>
              <a:spcAft>
                <a:spcPts val="0"/>
              </a:spcAft>
              <a:buSzPts val="1800"/>
              <a:buAutoNum type="arabicPeriod"/>
            </a:pPr>
            <a:r>
              <a:rPr lang="fr"/>
              <a:t>Reconnaissance de mouvements grâce à l'accéléromètre </a:t>
            </a:r>
            <a:endParaRPr/>
          </a:p>
        </p:txBody>
      </p:sp>
      <p:sp>
        <p:nvSpPr>
          <p:cNvPr id="260" name="Google Shape;260;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de mouvement</a:t>
            </a:r>
            <a:endParaRPr/>
          </a:p>
        </p:txBody>
      </p:sp>
      <p:sp>
        <p:nvSpPr>
          <p:cNvPr id="266" name="Google Shape;266;p37"/>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b="1" lang="fr"/>
              <a:t>Reconnaissance de mouvement par soustraction d’image</a:t>
            </a:r>
            <a:endParaRPr b="1"/>
          </a:p>
          <a:p>
            <a:pPr indent="0" lvl="0" marL="457200" rtl="0" algn="l">
              <a:spcBef>
                <a:spcPts val="1200"/>
              </a:spcBef>
              <a:spcAft>
                <a:spcPts val="0"/>
              </a:spcAft>
              <a:buNone/>
            </a:pPr>
            <a:r>
              <a:t/>
            </a:r>
            <a:endParaRPr b="1"/>
          </a:p>
          <a:p>
            <a:pPr indent="-342900" lvl="0" marL="457200" rtl="0" algn="l">
              <a:spcBef>
                <a:spcPts val="1200"/>
              </a:spcBef>
              <a:spcAft>
                <a:spcPts val="0"/>
              </a:spcAft>
              <a:buSzPts val="1800"/>
              <a:buChar char="●"/>
            </a:pPr>
            <a:r>
              <a:rPr lang="fr"/>
              <a:t>Prendre une première image puis une deuxième et faire la différence des pixels entre les deux images</a:t>
            </a:r>
            <a:endParaRPr/>
          </a:p>
          <a:p>
            <a:pPr indent="0" lvl="0" marL="0" rtl="0" algn="l">
              <a:spcBef>
                <a:spcPts val="1200"/>
              </a:spcBef>
              <a:spcAft>
                <a:spcPts val="0"/>
              </a:spcAft>
              <a:buNone/>
            </a:pPr>
            <a:r>
              <a:t/>
            </a:r>
            <a:endParaRPr b="1"/>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267" name="Google Shape;267;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268" name="Google Shape;268;p37"/>
          <p:cNvPicPr preferRelativeResize="0"/>
          <p:nvPr/>
        </p:nvPicPr>
        <p:blipFill>
          <a:blip r:embed="rId3">
            <a:alphaModFix/>
          </a:blip>
          <a:stretch>
            <a:fillRect/>
          </a:stretch>
        </p:blipFill>
        <p:spPr>
          <a:xfrm>
            <a:off x="4757975" y="2658200"/>
            <a:ext cx="2974125" cy="22281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8"/>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b="1" lang="fr"/>
              <a:t>Reconnaissance de mouvement par soustraction d’image</a:t>
            </a:r>
            <a:endParaRPr b="1"/>
          </a:p>
          <a:p>
            <a:pPr indent="0" lvl="0" marL="0" rtl="0" algn="l">
              <a:lnSpc>
                <a:spcPct val="100000"/>
              </a:lnSpc>
              <a:spcBef>
                <a:spcPts val="1200"/>
              </a:spcBef>
              <a:spcAft>
                <a:spcPts val="0"/>
              </a:spcAft>
              <a:buNone/>
            </a:pPr>
            <a:r>
              <a:t/>
            </a:r>
            <a:endParaRPr sz="100"/>
          </a:p>
          <a:p>
            <a:pPr indent="0" lvl="0" marL="0" rtl="0" algn="l">
              <a:spcBef>
                <a:spcPts val="1200"/>
              </a:spcBef>
              <a:spcAft>
                <a:spcPts val="0"/>
              </a:spcAft>
              <a:buNone/>
            </a:pPr>
            <a:r>
              <a:rPr lang="fr" sz="1400"/>
              <a:t>Compter le nombre de pixel qui </a:t>
            </a:r>
            <a:r>
              <a:rPr lang="fr" sz="1400"/>
              <a:t>diffère</a:t>
            </a:r>
            <a:r>
              <a:rPr lang="fr" sz="1400"/>
              <a:t> et si pendant un certain </a:t>
            </a:r>
            <a:endParaRPr sz="1400"/>
          </a:p>
          <a:p>
            <a:pPr indent="0" lvl="0" marL="0" rtl="0" algn="l">
              <a:spcBef>
                <a:spcPts val="0"/>
              </a:spcBef>
              <a:spcAft>
                <a:spcPts val="0"/>
              </a:spcAft>
              <a:buNone/>
            </a:pPr>
            <a:r>
              <a:rPr lang="fr" sz="1400"/>
              <a:t>nombre de secondes, la différence de pixels entre la nouvelle </a:t>
            </a:r>
            <a:endParaRPr sz="1400"/>
          </a:p>
          <a:p>
            <a:pPr indent="0" lvl="0" marL="0" rtl="0" algn="l">
              <a:spcBef>
                <a:spcPts val="0"/>
              </a:spcBef>
              <a:spcAft>
                <a:spcPts val="0"/>
              </a:spcAft>
              <a:buNone/>
            </a:pPr>
            <a:r>
              <a:rPr lang="fr" sz="1400"/>
              <a:t>image de la caméra et la précédente dépasse un seuil (ou est</a:t>
            </a:r>
            <a:endParaRPr sz="1400"/>
          </a:p>
          <a:p>
            <a:pPr indent="0" lvl="0" marL="0" rtl="0" algn="l">
              <a:spcBef>
                <a:spcPts val="0"/>
              </a:spcBef>
              <a:spcAft>
                <a:spcPts val="0"/>
              </a:spcAft>
              <a:buNone/>
            </a:pPr>
            <a:r>
              <a:rPr lang="fr" sz="1400"/>
              <a:t>plus petit qu’un seuil : s’il a mit une photo de lui devant la </a:t>
            </a:r>
            <a:endParaRPr sz="1400"/>
          </a:p>
          <a:p>
            <a:pPr indent="0" lvl="0" marL="0" rtl="0" algn="l">
              <a:spcBef>
                <a:spcPts val="0"/>
              </a:spcBef>
              <a:spcAft>
                <a:spcPts val="0"/>
              </a:spcAft>
              <a:buNone/>
            </a:pPr>
            <a:r>
              <a:rPr lang="fr" sz="1400"/>
              <a:t>caméra), on prend une photo pour voir ce qu’il se passe.</a:t>
            </a:r>
            <a:endParaRPr sz="1400"/>
          </a:p>
          <a:p>
            <a:pPr indent="0" lvl="0" marL="0" rtl="0" algn="l">
              <a:spcBef>
                <a:spcPts val="0"/>
              </a:spcBef>
              <a:spcAft>
                <a:spcPts val="0"/>
              </a:spcAft>
              <a:buNone/>
            </a:pPr>
            <a:r>
              <a:t/>
            </a:r>
            <a:endParaRPr b="1" sz="1600"/>
          </a:p>
          <a:p>
            <a:pPr indent="0" lvl="0" marL="0" rtl="0" algn="l">
              <a:spcBef>
                <a:spcPts val="1200"/>
              </a:spcBef>
              <a:spcAft>
                <a:spcPts val="0"/>
              </a:spcAft>
              <a:buNone/>
            </a:pPr>
            <a:r>
              <a:t/>
            </a:r>
            <a:endParaRPr sz="1600"/>
          </a:p>
          <a:p>
            <a:pPr indent="0" lvl="0" marL="0" rtl="0" algn="l">
              <a:spcBef>
                <a:spcPts val="1200"/>
              </a:spcBef>
              <a:spcAft>
                <a:spcPts val="1200"/>
              </a:spcAft>
              <a:buNone/>
            </a:pPr>
            <a:r>
              <a:t/>
            </a:r>
            <a:endParaRPr sz="1600"/>
          </a:p>
        </p:txBody>
      </p:sp>
      <p:sp>
        <p:nvSpPr>
          <p:cNvPr id="274" name="Google Shape;274;p3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de mouvement</a:t>
            </a:r>
            <a:endParaRPr/>
          </a:p>
        </p:txBody>
      </p:sp>
      <p:sp>
        <p:nvSpPr>
          <p:cNvPr id="275" name="Google Shape;275;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276" name="Google Shape;276;p38"/>
          <p:cNvPicPr preferRelativeResize="0"/>
          <p:nvPr/>
        </p:nvPicPr>
        <p:blipFill>
          <a:blip r:embed="rId3">
            <a:alphaModFix/>
          </a:blip>
          <a:stretch>
            <a:fillRect/>
          </a:stretch>
        </p:blipFill>
        <p:spPr>
          <a:xfrm>
            <a:off x="5678275" y="1921800"/>
            <a:ext cx="3386924" cy="2814499"/>
          </a:xfrm>
          <a:prstGeom prst="rect">
            <a:avLst/>
          </a:prstGeom>
          <a:noFill/>
          <a:ln>
            <a:noFill/>
          </a:ln>
          <a:effectLst>
            <a:outerShdw blurRad="57150" rotWithShape="0" algn="bl" dir="5400000" dist="19050">
              <a:srgbClr val="000000">
                <a:alpha val="50000"/>
              </a:srgbClr>
            </a:outerShdw>
          </a:effectLst>
        </p:spPr>
      </p:pic>
      <p:pic>
        <p:nvPicPr>
          <p:cNvPr id="277" name="Google Shape;277;p38"/>
          <p:cNvPicPr preferRelativeResize="0"/>
          <p:nvPr/>
        </p:nvPicPr>
        <p:blipFill>
          <a:blip r:embed="rId4">
            <a:alphaModFix/>
          </a:blip>
          <a:stretch>
            <a:fillRect/>
          </a:stretch>
        </p:blipFill>
        <p:spPr>
          <a:xfrm>
            <a:off x="889375" y="3275300"/>
            <a:ext cx="4223124" cy="1738650"/>
          </a:xfrm>
          <a:prstGeom prst="rect">
            <a:avLst/>
          </a:prstGeom>
          <a:noFill/>
          <a:ln>
            <a:noFill/>
          </a:ln>
        </p:spPr>
      </p:pic>
      <p:sp>
        <p:nvSpPr>
          <p:cNvPr id="278" name="Google Shape;278;p38"/>
          <p:cNvSpPr/>
          <p:nvPr/>
        </p:nvSpPr>
        <p:spPr>
          <a:xfrm>
            <a:off x="7393775" y="1868225"/>
            <a:ext cx="953700" cy="2358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de mouvement</a:t>
            </a:r>
            <a:endParaRPr/>
          </a:p>
        </p:txBody>
      </p:sp>
      <p:sp>
        <p:nvSpPr>
          <p:cNvPr id="284" name="Google Shape;284;p39"/>
          <p:cNvSpPr txBox="1"/>
          <p:nvPr>
            <p:ph idx="1" type="body"/>
          </p:nvPr>
        </p:nvSpPr>
        <p:spPr>
          <a:xfrm>
            <a:off x="311700" y="1225225"/>
            <a:ext cx="8520600" cy="3354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fr"/>
              <a:t>2.	Reconnaissance de mouvement grâce à l'accéléromètre</a:t>
            </a:r>
            <a:endParaRPr b="1"/>
          </a:p>
          <a:p>
            <a:pPr indent="0" lvl="0" marL="0" rtl="0" algn="l">
              <a:spcBef>
                <a:spcPts val="1200"/>
              </a:spcBef>
              <a:spcAft>
                <a:spcPts val="0"/>
              </a:spcAft>
              <a:buNone/>
            </a:pPr>
            <a:r>
              <a:t/>
            </a:r>
            <a:endParaRPr b="1"/>
          </a:p>
          <a:p>
            <a:pPr indent="-342900" lvl="0" marL="457200" rtl="0" algn="l">
              <a:spcBef>
                <a:spcPts val="1200"/>
              </a:spcBef>
              <a:spcAft>
                <a:spcPts val="0"/>
              </a:spcAft>
              <a:buSzPts val="1800"/>
              <a:buChar char="●"/>
            </a:pPr>
            <a:r>
              <a:rPr lang="fr"/>
              <a:t>Dans la phase de préparation, on demande à l’élève de fixer son écran 3 secondes. A partir de cela, nous calculons la moyenne des 5 coordonnées de l’accéléromètre.</a:t>
            </a:r>
            <a:endParaRPr/>
          </a:p>
          <a:p>
            <a:pPr indent="0" lvl="0" marL="457200" rtl="0" algn="l">
              <a:spcBef>
                <a:spcPts val="1200"/>
              </a:spcBef>
              <a:spcAft>
                <a:spcPts val="0"/>
              </a:spcAft>
              <a:buClr>
                <a:schemeClr val="dk1"/>
              </a:buClr>
              <a:buSzPts val="1100"/>
              <a:buFont typeface="Arial"/>
              <a:buNone/>
            </a:pPr>
            <a:r>
              <a:t/>
            </a:r>
            <a:endParaRPr/>
          </a:p>
          <a:p>
            <a:pPr indent="-342900" lvl="0" marL="457200" rtl="0" algn="l">
              <a:spcBef>
                <a:spcPts val="1200"/>
              </a:spcBef>
              <a:spcAft>
                <a:spcPts val="0"/>
              </a:spcAft>
              <a:buSzPts val="1800"/>
              <a:buChar char="●"/>
            </a:pPr>
            <a:r>
              <a:rPr lang="fr"/>
              <a:t>On calcule la différence des nouvelles données de l’accéléromètre avec la moyenne de la position initiale, si supérieur à un certain seuil, alors il y a mouvement.</a:t>
            </a:r>
            <a:endParaRPr b="1"/>
          </a:p>
        </p:txBody>
      </p:sp>
      <p:sp>
        <p:nvSpPr>
          <p:cNvPr id="285" name="Google Shape;285;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de mouvement</a:t>
            </a:r>
            <a:endParaRPr/>
          </a:p>
        </p:txBody>
      </p:sp>
      <p:sp>
        <p:nvSpPr>
          <p:cNvPr id="291" name="Google Shape;291;p40"/>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a:t>2.	Reconnaissance de mouvement grâce à l'accéléromètre</a:t>
            </a:r>
            <a:endParaRPr/>
          </a:p>
          <a:p>
            <a:pPr indent="0" lvl="0" marL="0" rtl="0" algn="l">
              <a:spcBef>
                <a:spcPts val="1200"/>
              </a:spcBef>
              <a:spcAft>
                <a:spcPts val="0"/>
              </a:spcAft>
              <a:buNone/>
            </a:pPr>
            <a:r>
              <a:rPr lang="fr"/>
              <a:t>Récupération et calcul</a:t>
            </a:r>
            <a:endParaRPr/>
          </a:p>
          <a:p>
            <a:pPr indent="0" lvl="0" marL="0" rtl="0" algn="l">
              <a:spcBef>
                <a:spcPts val="1200"/>
              </a:spcBef>
              <a:spcAft>
                <a:spcPts val="0"/>
              </a:spcAft>
              <a:buNone/>
            </a:pPr>
            <a:r>
              <a:rPr lang="fr"/>
              <a:t>de la moyenne </a:t>
            </a:r>
            <a:r>
              <a:rPr lang="fr"/>
              <a:t>des 5</a:t>
            </a:r>
            <a:endParaRPr/>
          </a:p>
          <a:p>
            <a:pPr indent="0" lvl="0" marL="0" rtl="0" algn="l">
              <a:spcBef>
                <a:spcPts val="1200"/>
              </a:spcBef>
              <a:spcAft>
                <a:spcPts val="0"/>
              </a:spcAft>
              <a:buNone/>
            </a:pPr>
            <a:r>
              <a:rPr lang="fr"/>
              <a:t>premières itérations</a:t>
            </a:r>
            <a:endParaRPr/>
          </a:p>
          <a:p>
            <a:pPr indent="0" lvl="0" marL="0" rtl="0" algn="l">
              <a:spcBef>
                <a:spcPts val="1200"/>
              </a:spcBef>
              <a:spcAft>
                <a:spcPts val="1200"/>
              </a:spcAft>
              <a:buNone/>
            </a:pPr>
            <a:r>
              <a:rPr lang="fr"/>
              <a:t>de l’accéléromètre</a:t>
            </a:r>
            <a:endParaRPr/>
          </a:p>
        </p:txBody>
      </p:sp>
      <p:pic>
        <p:nvPicPr>
          <p:cNvPr id="292" name="Google Shape;292;p40"/>
          <p:cNvPicPr preferRelativeResize="0"/>
          <p:nvPr/>
        </p:nvPicPr>
        <p:blipFill>
          <a:blip r:embed="rId3">
            <a:alphaModFix/>
          </a:blip>
          <a:stretch>
            <a:fillRect/>
          </a:stretch>
        </p:blipFill>
        <p:spPr>
          <a:xfrm>
            <a:off x="2788425" y="1667275"/>
            <a:ext cx="6043875" cy="3176100"/>
          </a:xfrm>
          <a:prstGeom prst="rect">
            <a:avLst/>
          </a:prstGeom>
          <a:noFill/>
          <a:ln>
            <a:noFill/>
          </a:ln>
          <a:effectLst>
            <a:outerShdw blurRad="57150" rotWithShape="0" algn="bl" dir="5400000" dist="19050">
              <a:srgbClr val="000000">
                <a:alpha val="50000"/>
              </a:srgbClr>
            </a:outerShdw>
          </a:effectLst>
        </p:spPr>
      </p:pic>
      <p:sp>
        <p:nvSpPr>
          <p:cNvPr id="293" name="Google Shape;293;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de mouvement</a:t>
            </a:r>
            <a:endParaRPr/>
          </a:p>
        </p:txBody>
      </p:sp>
      <p:sp>
        <p:nvSpPr>
          <p:cNvPr id="299" name="Google Shape;299;p41"/>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fr"/>
              <a:t>2.	Reconnaissance de mouvement grâce à l'accéléromètre</a:t>
            </a:r>
            <a:endParaRPr b="1"/>
          </a:p>
          <a:p>
            <a:pPr indent="0" lvl="0" marL="0" rtl="0" algn="l">
              <a:spcBef>
                <a:spcPts val="1200"/>
              </a:spcBef>
              <a:spcAft>
                <a:spcPts val="0"/>
              </a:spcAft>
              <a:buNone/>
            </a:pPr>
            <a:r>
              <a:rPr lang="fr"/>
              <a:t>Calcul de la différence</a:t>
            </a:r>
            <a:endParaRPr/>
          </a:p>
          <a:p>
            <a:pPr indent="0" lvl="0" marL="0" rtl="0" algn="l">
              <a:spcBef>
                <a:spcPts val="1200"/>
              </a:spcBef>
              <a:spcAft>
                <a:spcPts val="0"/>
              </a:spcAft>
              <a:buNone/>
            </a:pPr>
            <a:r>
              <a:rPr lang="fr"/>
              <a:t>entre position initiale</a:t>
            </a:r>
            <a:endParaRPr/>
          </a:p>
          <a:p>
            <a:pPr indent="0" lvl="0" marL="0" rtl="0" algn="l">
              <a:spcBef>
                <a:spcPts val="1200"/>
              </a:spcBef>
              <a:spcAft>
                <a:spcPts val="1200"/>
              </a:spcAft>
              <a:buNone/>
            </a:pPr>
            <a:r>
              <a:rPr lang="fr"/>
              <a:t>et nouvelle position</a:t>
            </a:r>
            <a:endParaRPr/>
          </a:p>
        </p:txBody>
      </p:sp>
      <p:pic>
        <p:nvPicPr>
          <p:cNvPr id="300" name="Google Shape;300;p41"/>
          <p:cNvPicPr preferRelativeResize="0"/>
          <p:nvPr/>
        </p:nvPicPr>
        <p:blipFill>
          <a:blip r:embed="rId3">
            <a:alphaModFix/>
          </a:blip>
          <a:stretch>
            <a:fillRect/>
          </a:stretch>
        </p:blipFill>
        <p:spPr>
          <a:xfrm>
            <a:off x="3040325" y="1601899"/>
            <a:ext cx="5791975" cy="3247050"/>
          </a:xfrm>
          <a:prstGeom prst="rect">
            <a:avLst/>
          </a:prstGeom>
          <a:noFill/>
          <a:ln>
            <a:noFill/>
          </a:ln>
          <a:effectLst>
            <a:outerShdw blurRad="57150" rotWithShape="0" algn="bl" dir="5400000" dist="19050">
              <a:srgbClr val="000000">
                <a:alpha val="50000"/>
              </a:srgbClr>
            </a:outerShdw>
          </a:effectLst>
        </p:spPr>
      </p:pic>
      <p:sp>
        <p:nvSpPr>
          <p:cNvPr id="301" name="Google Shape;301;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Cas d’utilisation</a:t>
            </a:r>
            <a:endParaRPr/>
          </a:p>
        </p:txBody>
      </p:sp>
      <p:sp>
        <p:nvSpPr>
          <p:cNvPr id="77" name="Google Shape;77;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78" name="Google Shape;78;p15"/>
          <p:cNvPicPr preferRelativeResize="0"/>
          <p:nvPr/>
        </p:nvPicPr>
        <p:blipFill>
          <a:blip r:embed="rId3">
            <a:alphaModFix/>
          </a:blip>
          <a:stretch>
            <a:fillRect/>
          </a:stretch>
        </p:blipFill>
        <p:spPr>
          <a:xfrm>
            <a:off x="1349875" y="1147225"/>
            <a:ext cx="6444238" cy="3909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de mouvement</a:t>
            </a:r>
            <a:endParaRPr/>
          </a:p>
        </p:txBody>
      </p:sp>
      <p:sp>
        <p:nvSpPr>
          <p:cNvPr id="307" name="Google Shape;307;p42"/>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a:t>2.	Reconnaissance de mouvement grâce à l'accéléromètre</a:t>
            </a:r>
            <a:endParaRPr/>
          </a:p>
          <a:p>
            <a:pPr indent="0" lvl="0" marL="0" rtl="0" algn="l">
              <a:spcBef>
                <a:spcPts val="1200"/>
              </a:spcBef>
              <a:spcAft>
                <a:spcPts val="1200"/>
              </a:spcAft>
              <a:buNone/>
            </a:pPr>
            <a:r>
              <a:rPr lang="fr"/>
              <a:t>Résultat</a:t>
            </a:r>
            <a:endParaRPr/>
          </a:p>
        </p:txBody>
      </p:sp>
      <p:sp>
        <p:nvSpPr>
          <p:cNvPr id="308" name="Google Shape;308;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309" name="Google Shape;309;p42"/>
          <p:cNvPicPr preferRelativeResize="0"/>
          <p:nvPr/>
        </p:nvPicPr>
        <p:blipFill rotWithShape="1">
          <a:blip r:embed="rId3">
            <a:alphaModFix/>
          </a:blip>
          <a:srcRect b="10964" l="64830" r="0" t="26698"/>
          <a:stretch/>
        </p:blipFill>
        <p:spPr>
          <a:xfrm>
            <a:off x="2909575" y="1617525"/>
            <a:ext cx="3215899" cy="32061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vocale</a:t>
            </a:r>
            <a:endParaRPr/>
          </a:p>
        </p:txBody>
      </p:sp>
      <p:pic>
        <p:nvPicPr>
          <p:cNvPr id="315" name="Google Shape;315;p43"/>
          <p:cNvPicPr preferRelativeResize="0"/>
          <p:nvPr/>
        </p:nvPicPr>
        <p:blipFill>
          <a:blip r:embed="rId3">
            <a:alphaModFix/>
          </a:blip>
          <a:stretch>
            <a:fillRect/>
          </a:stretch>
        </p:blipFill>
        <p:spPr>
          <a:xfrm>
            <a:off x="1349875" y="1147225"/>
            <a:ext cx="6444238" cy="3909600"/>
          </a:xfrm>
          <a:prstGeom prst="rect">
            <a:avLst/>
          </a:prstGeom>
          <a:noFill/>
          <a:ln>
            <a:noFill/>
          </a:ln>
        </p:spPr>
      </p:pic>
      <p:sp>
        <p:nvSpPr>
          <p:cNvPr id="316" name="Google Shape;316;p43"/>
          <p:cNvSpPr/>
          <p:nvPr/>
        </p:nvSpPr>
        <p:spPr>
          <a:xfrm>
            <a:off x="3039800" y="1808850"/>
            <a:ext cx="873300" cy="4062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3"/>
          <p:cNvSpPr/>
          <p:nvPr/>
        </p:nvSpPr>
        <p:spPr>
          <a:xfrm>
            <a:off x="4473475" y="4528175"/>
            <a:ext cx="873300" cy="4062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3"/>
          <p:cNvSpPr/>
          <p:nvPr/>
        </p:nvSpPr>
        <p:spPr>
          <a:xfrm>
            <a:off x="4522675" y="3457700"/>
            <a:ext cx="774900" cy="4062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3"/>
          <p:cNvSpPr/>
          <p:nvPr/>
        </p:nvSpPr>
        <p:spPr>
          <a:xfrm>
            <a:off x="4572000" y="2957925"/>
            <a:ext cx="774900" cy="4062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3"/>
          <p:cNvSpPr/>
          <p:nvPr/>
        </p:nvSpPr>
        <p:spPr>
          <a:xfrm>
            <a:off x="4495200" y="2424100"/>
            <a:ext cx="955800" cy="5337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3"/>
          <p:cNvSpPr/>
          <p:nvPr/>
        </p:nvSpPr>
        <p:spPr>
          <a:xfrm>
            <a:off x="4432225" y="1518825"/>
            <a:ext cx="955800" cy="4062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44"/>
          <p:cNvPicPr preferRelativeResize="0"/>
          <p:nvPr/>
        </p:nvPicPr>
        <p:blipFill>
          <a:blip r:embed="rId3">
            <a:alphaModFix/>
          </a:blip>
          <a:stretch>
            <a:fillRect/>
          </a:stretch>
        </p:blipFill>
        <p:spPr>
          <a:xfrm>
            <a:off x="311700" y="2293925"/>
            <a:ext cx="3900250" cy="1919425"/>
          </a:xfrm>
          <a:prstGeom prst="rect">
            <a:avLst/>
          </a:prstGeom>
          <a:noFill/>
          <a:ln>
            <a:noFill/>
          </a:ln>
          <a:effectLst>
            <a:outerShdw blurRad="57150" rotWithShape="0" algn="bl" dir="5400000" dist="19050">
              <a:srgbClr val="000000">
                <a:alpha val="50000"/>
              </a:srgbClr>
            </a:outerShdw>
          </a:effectLst>
        </p:spPr>
      </p:pic>
      <p:sp>
        <p:nvSpPr>
          <p:cNvPr id="328" name="Google Shape;328;p4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vocale</a:t>
            </a:r>
            <a:endParaRPr/>
          </a:p>
        </p:txBody>
      </p:sp>
      <p:sp>
        <p:nvSpPr>
          <p:cNvPr id="329" name="Google Shape;329;p4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fr"/>
              <a:t>Utilisation de speech recognition</a:t>
            </a:r>
            <a:endParaRPr/>
          </a:p>
          <a:p>
            <a:pPr indent="-342900" lvl="0" marL="457200" rtl="0" algn="l">
              <a:spcBef>
                <a:spcPts val="0"/>
              </a:spcBef>
              <a:spcAft>
                <a:spcPts val="0"/>
              </a:spcAft>
              <a:buSzPts val="1800"/>
              <a:buChar char="●"/>
            </a:pPr>
            <a:r>
              <a:rPr lang="fr"/>
              <a:t>On considère une liste de mots que l’on considère une liste de mots ‘triche’ (possibilité de rajouter les mots que l’on veut)</a:t>
            </a:r>
            <a:endParaRPr/>
          </a:p>
        </p:txBody>
      </p:sp>
      <p:pic>
        <p:nvPicPr>
          <p:cNvPr id="330" name="Google Shape;330;p44"/>
          <p:cNvPicPr preferRelativeResize="0"/>
          <p:nvPr/>
        </p:nvPicPr>
        <p:blipFill>
          <a:blip r:embed="rId4">
            <a:alphaModFix/>
          </a:blip>
          <a:stretch>
            <a:fillRect/>
          </a:stretch>
        </p:blipFill>
        <p:spPr>
          <a:xfrm>
            <a:off x="3013675" y="3980075"/>
            <a:ext cx="5931525" cy="652400"/>
          </a:xfrm>
          <a:prstGeom prst="rect">
            <a:avLst/>
          </a:prstGeom>
          <a:noFill/>
          <a:ln>
            <a:noFill/>
          </a:ln>
          <a:effectLst>
            <a:outerShdw blurRad="57150" rotWithShape="0" algn="bl" dir="5400000" dist="19050">
              <a:srgbClr val="000000">
                <a:alpha val="50000"/>
              </a:srgbClr>
            </a:outerShdw>
          </a:effectLst>
        </p:spPr>
      </p:pic>
      <p:sp>
        <p:nvSpPr>
          <p:cNvPr id="331" name="Google Shape;331;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Reconnaissance vocale</a:t>
            </a:r>
            <a:endParaRPr/>
          </a:p>
        </p:txBody>
      </p:sp>
      <p:sp>
        <p:nvSpPr>
          <p:cNvPr id="337" name="Google Shape;337;p45"/>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fr"/>
              <a:t>Utilisation de speech recognition</a:t>
            </a:r>
            <a:endParaRPr/>
          </a:p>
          <a:p>
            <a:pPr indent="-342900" lvl="0" marL="457200" rtl="0" algn="l">
              <a:spcBef>
                <a:spcPts val="0"/>
              </a:spcBef>
              <a:spcAft>
                <a:spcPts val="0"/>
              </a:spcAft>
              <a:buSzPts val="1800"/>
              <a:buChar char="●"/>
            </a:pPr>
            <a:r>
              <a:rPr lang="fr"/>
              <a:t>On considère une liste de mots que l’on considère une liste de mots ‘triche’ (possibilité de rajouter les mots que l’on veut)</a:t>
            </a:r>
            <a:endParaRPr/>
          </a:p>
          <a:p>
            <a:pPr indent="-342900" lvl="0" marL="457200" rtl="0" algn="l">
              <a:spcBef>
                <a:spcPts val="0"/>
              </a:spcBef>
              <a:spcAft>
                <a:spcPts val="0"/>
              </a:spcAft>
              <a:buSzPts val="1800"/>
              <a:buChar char="●"/>
            </a:pPr>
            <a:r>
              <a:rPr lang="fr"/>
              <a:t>Si l’un des mots est reconnu (on utilise la reconnaissance de Google, déjà </a:t>
            </a:r>
            <a:r>
              <a:rPr lang="fr"/>
              <a:t>entraîné</a:t>
            </a:r>
            <a:r>
              <a:rPr lang="fr"/>
              <a:t>), on enregistre le bout d’audio</a:t>
            </a:r>
            <a:endParaRPr/>
          </a:p>
        </p:txBody>
      </p:sp>
      <p:pic>
        <p:nvPicPr>
          <p:cNvPr id="338" name="Google Shape;338;p45"/>
          <p:cNvPicPr preferRelativeResize="0"/>
          <p:nvPr/>
        </p:nvPicPr>
        <p:blipFill>
          <a:blip r:embed="rId3">
            <a:alphaModFix/>
          </a:blip>
          <a:stretch>
            <a:fillRect/>
          </a:stretch>
        </p:blipFill>
        <p:spPr>
          <a:xfrm>
            <a:off x="4704550" y="3003275"/>
            <a:ext cx="4127751" cy="1716350"/>
          </a:xfrm>
          <a:prstGeom prst="rect">
            <a:avLst/>
          </a:prstGeom>
          <a:noFill/>
          <a:ln>
            <a:noFill/>
          </a:ln>
          <a:effectLst>
            <a:outerShdw blurRad="57150" rotWithShape="0" algn="bl" dir="5400000" dist="19050">
              <a:srgbClr val="000000">
                <a:alpha val="50000"/>
              </a:srgbClr>
            </a:outerShdw>
          </a:effectLst>
        </p:spPr>
      </p:pic>
      <p:pic>
        <p:nvPicPr>
          <p:cNvPr id="339" name="Google Shape;339;p45"/>
          <p:cNvPicPr preferRelativeResize="0"/>
          <p:nvPr/>
        </p:nvPicPr>
        <p:blipFill>
          <a:blip r:embed="rId4">
            <a:alphaModFix/>
          </a:blip>
          <a:stretch>
            <a:fillRect/>
          </a:stretch>
        </p:blipFill>
        <p:spPr>
          <a:xfrm>
            <a:off x="311700" y="3002975"/>
            <a:ext cx="4260299" cy="550111"/>
          </a:xfrm>
          <a:prstGeom prst="rect">
            <a:avLst/>
          </a:prstGeom>
          <a:noFill/>
          <a:ln>
            <a:noFill/>
          </a:ln>
          <a:effectLst>
            <a:outerShdw blurRad="57150" rotWithShape="0" algn="bl" dir="5400000" dist="19050">
              <a:srgbClr val="000000">
                <a:alpha val="50000"/>
              </a:srgbClr>
            </a:outerShdw>
          </a:effectLst>
        </p:spPr>
      </p:pic>
      <p:pic>
        <p:nvPicPr>
          <p:cNvPr id="340" name="Google Shape;340;p45"/>
          <p:cNvPicPr preferRelativeResize="0"/>
          <p:nvPr/>
        </p:nvPicPr>
        <p:blipFill>
          <a:blip r:embed="rId5">
            <a:alphaModFix/>
          </a:blip>
          <a:stretch>
            <a:fillRect/>
          </a:stretch>
        </p:blipFill>
        <p:spPr>
          <a:xfrm>
            <a:off x="2317275" y="3684573"/>
            <a:ext cx="1059475" cy="1181725"/>
          </a:xfrm>
          <a:prstGeom prst="rect">
            <a:avLst/>
          </a:prstGeom>
          <a:noFill/>
          <a:ln>
            <a:noFill/>
          </a:ln>
          <a:effectLst>
            <a:outerShdw blurRad="57150" rotWithShape="0" algn="bl" dir="5400000" dist="19050">
              <a:srgbClr val="000000">
                <a:alpha val="50000"/>
              </a:srgbClr>
            </a:outerShdw>
          </a:effectLst>
        </p:spPr>
      </p:pic>
      <p:sp>
        <p:nvSpPr>
          <p:cNvPr id="341" name="Google Shape;341;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Communication machine-utilisateur</a:t>
            </a:r>
            <a:endParaRPr/>
          </a:p>
        </p:txBody>
      </p:sp>
      <p:sp>
        <p:nvSpPr>
          <p:cNvPr id="347" name="Google Shape;347;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
        <p:nvSpPr>
          <p:cNvPr id="348" name="Google Shape;348;p46"/>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fr">
                <a:latin typeface="Economica"/>
                <a:ea typeface="Economica"/>
                <a:cs typeface="Economica"/>
                <a:sym typeface="Economica"/>
              </a:rPr>
              <a:t>Synthèse vocale</a:t>
            </a:r>
            <a:endParaRPr/>
          </a:p>
          <a:p>
            <a:pPr indent="-342900" lvl="0" marL="457200" rtl="0" algn="l">
              <a:spcBef>
                <a:spcPts val="0"/>
              </a:spcBef>
              <a:spcAft>
                <a:spcPts val="0"/>
              </a:spcAft>
              <a:buSzPts val="1800"/>
              <a:buChar char="●"/>
            </a:pPr>
            <a:r>
              <a:rPr lang="fr"/>
              <a:t>Pour le déroulement de l’examen, nous avons utilisé un </a:t>
            </a:r>
            <a:r>
              <a:rPr lang="fr"/>
              <a:t>synthétiseur</a:t>
            </a:r>
            <a:r>
              <a:rPr lang="fr"/>
              <a:t> vocal (win32com) afin de </a:t>
            </a:r>
            <a:r>
              <a:rPr lang="fr"/>
              <a:t>guider</a:t>
            </a:r>
            <a:r>
              <a:rPr lang="fr"/>
              <a:t> l’élève tout au long de l’examen</a:t>
            </a:r>
            <a:endParaRPr/>
          </a:p>
          <a:p>
            <a:pPr indent="-342900" lvl="0" marL="457200" rtl="0" algn="l">
              <a:spcBef>
                <a:spcPts val="0"/>
              </a:spcBef>
              <a:spcAft>
                <a:spcPts val="0"/>
              </a:spcAft>
              <a:buSzPts val="1800"/>
              <a:buChar char="●"/>
            </a:pPr>
            <a:r>
              <a:rPr lang="fr"/>
              <a:t>Il va par exemple avertir l’élève si il ne le voit pas face à la caméra ou si il </a:t>
            </a:r>
            <a:r>
              <a:rPr lang="fr"/>
              <a:t>détecte</a:t>
            </a:r>
            <a:r>
              <a:rPr lang="fr"/>
              <a:t> un </a:t>
            </a:r>
            <a:r>
              <a:rPr lang="fr"/>
              <a:t>téléphone</a:t>
            </a:r>
            <a:endParaRPr/>
          </a:p>
        </p:txBody>
      </p:sp>
      <p:pic>
        <p:nvPicPr>
          <p:cNvPr id="349" name="Google Shape;349;p46"/>
          <p:cNvPicPr preferRelativeResize="0"/>
          <p:nvPr/>
        </p:nvPicPr>
        <p:blipFill>
          <a:blip r:embed="rId3">
            <a:alphaModFix/>
          </a:blip>
          <a:stretch>
            <a:fillRect/>
          </a:stretch>
        </p:blipFill>
        <p:spPr>
          <a:xfrm>
            <a:off x="1695647" y="2986022"/>
            <a:ext cx="5752701" cy="19129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Communication machine-utilisateur</a:t>
            </a:r>
            <a:endParaRPr/>
          </a:p>
        </p:txBody>
      </p:sp>
      <p:sp>
        <p:nvSpPr>
          <p:cNvPr id="355" name="Google Shape;355;p47"/>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fr"/>
              <a:t>Limite :</a:t>
            </a:r>
            <a:endParaRPr b="1"/>
          </a:p>
          <a:p>
            <a:pPr indent="0" lvl="0" marL="0" rtl="0" algn="l">
              <a:spcBef>
                <a:spcPts val="1200"/>
              </a:spcBef>
              <a:spcAft>
                <a:spcPts val="0"/>
              </a:spcAft>
              <a:buNone/>
            </a:pPr>
            <a:r>
              <a:rPr lang="fr"/>
              <a:t>Ici, la synthèse vocale va causer problème au micro qui écoute (le bruit qu’elle va émettre sera prit en compte par la reconnaissance vocale). </a:t>
            </a:r>
            <a:endParaRPr/>
          </a:p>
          <a:p>
            <a:pPr indent="0" lvl="0" marL="0" rtl="0" algn="l">
              <a:spcBef>
                <a:spcPts val="1200"/>
              </a:spcBef>
              <a:spcAft>
                <a:spcPts val="0"/>
              </a:spcAft>
              <a:buNone/>
            </a:pPr>
            <a:r>
              <a:rPr lang="fr"/>
              <a:t>Pour éviter cela on a implémenté une autre façon de communiquer via des pop-ups grâce à tkinter</a:t>
            </a:r>
            <a:endParaRPr/>
          </a:p>
          <a:p>
            <a:pPr indent="0" lvl="0" marL="0" rtl="0" algn="l">
              <a:spcBef>
                <a:spcPts val="1200"/>
              </a:spcBef>
              <a:spcAft>
                <a:spcPts val="1200"/>
              </a:spcAft>
              <a:buNone/>
            </a:pPr>
            <a:r>
              <a:t/>
            </a:r>
            <a:endParaRPr/>
          </a:p>
        </p:txBody>
      </p:sp>
      <p:sp>
        <p:nvSpPr>
          <p:cNvPr id="356" name="Google Shape;356;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357" name="Google Shape;357;p47"/>
          <p:cNvPicPr preferRelativeResize="0"/>
          <p:nvPr/>
        </p:nvPicPr>
        <p:blipFill>
          <a:blip r:embed="rId3">
            <a:alphaModFix/>
          </a:blip>
          <a:stretch>
            <a:fillRect/>
          </a:stretch>
        </p:blipFill>
        <p:spPr>
          <a:xfrm>
            <a:off x="364350" y="3274249"/>
            <a:ext cx="4749650" cy="1566850"/>
          </a:xfrm>
          <a:prstGeom prst="rect">
            <a:avLst/>
          </a:prstGeom>
          <a:noFill/>
          <a:ln>
            <a:noFill/>
          </a:ln>
          <a:effectLst>
            <a:outerShdw blurRad="57150" rotWithShape="0" algn="bl" dir="5400000" dist="19050">
              <a:srgbClr val="000000">
                <a:alpha val="50000"/>
              </a:srgbClr>
            </a:outerShdw>
          </a:effectLst>
        </p:spPr>
      </p:pic>
      <p:pic>
        <p:nvPicPr>
          <p:cNvPr id="358" name="Google Shape;358;p47"/>
          <p:cNvPicPr preferRelativeResize="0"/>
          <p:nvPr/>
        </p:nvPicPr>
        <p:blipFill>
          <a:blip r:embed="rId4">
            <a:alphaModFix/>
          </a:blip>
          <a:stretch>
            <a:fillRect/>
          </a:stretch>
        </p:blipFill>
        <p:spPr>
          <a:xfrm>
            <a:off x="3064671" y="2897300"/>
            <a:ext cx="4591051" cy="929350"/>
          </a:xfrm>
          <a:prstGeom prst="rect">
            <a:avLst/>
          </a:prstGeom>
          <a:noFill/>
          <a:ln>
            <a:noFill/>
          </a:ln>
          <a:effectLst>
            <a:outerShdw blurRad="57150" rotWithShape="0" algn="bl" dir="5400000" dist="19050">
              <a:srgbClr val="000000">
                <a:alpha val="50000"/>
              </a:srgbClr>
            </a:outerShdw>
          </a:effectLst>
        </p:spPr>
      </p:pic>
      <p:pic>
        <p:nvPicPr>
          <p:cNvPr id="359" name="Google Shape;359;p47"/>
          <p:cNvPicPr preferRelativeResize="0"/>
          <p:nvPr/>
        </p:nvPicPr>
        <p:blipFill>
          <a:blip r:embed="rId5">
            <a:alphaModFix/>
          </a:blip>
          <a:stretch>
            <a:fillRect/>
          </a:stretch>
        </p:blipFill>
        <p:spPr>
          <a:xfrm>
            <a:off x="4830425" y="3762350"/>
            <a:ext cx="3783526" cy="393600"/>
          </a:xfrm>
          <a:prstGeom prst="rect">
            <a:avLst/>
          </a:prstGeom>
          <a:noFill/>
          <a:ln>
            <a:noFill/>
          </a:ln>
          <a:effectLst>
            <a:outerShdw blurRad="57150" rotWithShape="0" algn="bl" dir="5400000" dist="19050">
              <a:srgbClr val="000000">
                <a:alpha val="50000"/>
              </a:srgbClr>
            </a:outerShdw>
          </a:effectLst>
        </p:spPr>
      </p:pic>
      <p:pic>
        <p:nvPicPr>
          <p:cNvPr id="360" name="Google Shape;360;p47"/>
          <p:cNvPicPr preferRelativeResize="0"/>
          <p:nvPr/>
        </p:nvPicPr>
        <p:blipFill>
          <a:blip r:embed="rId6">
            <a:alphaModFix/>
          </a:blip>
          <a:stretch>
            <a:fillRect/>
          </a:stretch>
        </p:blipFill>
        <p:spPr>
          <a:xfrm>
            <a:off x="2336000" y="4657229"/>
            <a:ext cx="4127899" cy="334450"/>
          </a:xfrm>
          <a:prstGeom prst="rect">
            <a:avLst/>
          </a:prstGeom>
          <a:noFill/>
          <a:ln>
            <a:noFill/>
          </a:ln>
          <a:effectLst>
            <a:outerShdw blurRad="57150" rotWithShape="0" algn="bl" dir="5400000" dist="19050">
              <a:srgbClr val="000000">
                <a:alpha val="50000"/>
              </a:srgbClr>
            </a:outerShdw>
          </a:effectLst>
        </p:spPr>
      </p:pic>
      <p:pic>
        <p:nvPicPr>
          <p:cNvPr id="361" name="Google Shape;361;p47"/>
          <p:cNvPicPr preferRelativeResize="0"/>
          <p:nvPr/>
        </p:nvPicPr>
        <p:blipFill>
          <a:blip r:embed="rId7">
            <a:alphaModFix/>
          </a:blip>
          <a:stretch>
            <a:fillRect/>
          </a:stretch>
        </p:blipFill>
        <p:spPr>
          <a:xfrm>
            <a:off x="6354762" y="4209787"/>
            <a:ext cx="2117688" cy="3936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Axes d’amélioration</a:t>
            </a:r>
            <a:endParaRPr/>
          </a:p>
        </p:txBody>
      </p:sp>
      <p:pic>
        <p:nvPicPr>
          <p:cNvPr id="367" name="Google Shape;367;p48"/>
          <p:cNvPicPr preferRelativeResize="0"/>
          <p:nvPr/>
        </p:nvPicPr>
        <p:blipFill>
          <a:blip r:embed="rId3">
            <a:alphaModFix/>
          </a:blip>
          <a:stretch>
            <a:fillRect/>
          </a:stretch>
        </p:blipFill>
        <p:spPr>
          <a:xfrm>
            <a:off x="1349875" y="1147225"/>
            <a:ext cx="6444238" cy="3909600"/>
          </a:xfrm>
          <a:prstGeom prst="rect">
            <a:avLst/>
          </a:prstGeom>
          <a:noFill/>
          <a:ln>
            <a:noFill/>
          </a:ln>
        </p:spPr>
      </p:pic>
      <p:sp>
        <p:nvSpPr>
          <p:cNvPr id="368" name="Google Shape;368;p48"/>
          <p:cNvSpPr/>
          <p:nvPr/>
        </p:nvSpPr>
        <p:spPr>
          <a:xfrm>
            <a:off x="3039800" y="1808850"/>
            <a:ext cx="873300" cy="4062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8"/>
          <p:cNvSpPr/>
          <p:nvPr/>
        </p:nvSpPr>
        <p:spPr>
          <a:xfrm>
            <a:off x="4473475" y="4528175"/>
            <a:ext cx="873300" cy="4062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8"/>
          <p:cNvSpPr/>
          <p:nvPr/>
        </p:nvSpPr>
        <p:spPr>
          <a:xfrm>
            <a:off x="4522675" y="3457700"/>
            <a:ext cx="774900" cy="4062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48"/>
          <p:cNvSpPr/>
          <p:nvPr/>
        </p:nvSpPr>
        <p:spPr>
          <a:xfrm>
            <a:off x="4572000" y="2957925"/>
            <a:ext cx="774900" cy="4062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48"/>
          <p:cNvSpPr/>
          <p:nvPr/>
        </p:nvSpPr>
        <p:spPr>
          <a:xfrm>
            <a:off x="4495200" y="2424100"/>
            <a:ext cx="955800" cy="5337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8"/>
          <p:cNvSpPr/>
          <p:nvPr/>
        </p:nvSpPr>
        <p:spPr>
          <a:xfrm>
            <a:off x="4432225" y="1518825"/>
            <a:ext cx="955800" cy="4062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8"/>
          <p:cNvSpPr/>
          <p:nvPr/>
        </p:nvSpPr>
        <p:spPr>
          <a:xfrm>
            <a:off x="4495800" y="4024725"/>
            <a:ext cx="774900" cy="406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8"/>
          <p:cNvSpPr/>
          <p:nvPr/>
        </p:nvSpPr>
        <p:spPr>
          <a:xfrm>
            <a:off x="5867400" y="1535025"/>
            <a:ext cx="873300" cy="533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49"/>
          <p:cNvPicPr preferRelativeResize="0"/>
          <p:nvPr/>
        </p:nvPicPr>
        <p:blipFill>
          <a:blip r:embed="rId3">
            <a:alphaModFix/>
          </a:blip>
          <a:stretch>
            <a:fillRect/>
          </a:stretch>
        </p:blipFill>
        <p:spPr>
          <a:xfrm>
            <a:off x="6465015" y="315925"/>
            <a:ext cx="2678986" cy="2370875"/>
          </a:xfrm>
          <a:prstGeom prst="rect">
            <a:avLst/>
          </a:prstGeom>
          <a:noFill/>
          <a:ln>
            <a:noFill/>
          </a:ln>
        </p:spPr>
      </p:pic>
      <p:sp>
        <p:nvSpPr>
          <p:cNvPr id="382" name="Google Shape;382;p4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Axes d’amélioration</a:t>
            </a:r>
            <a:endParaRPr/>
          </a:p>
        </p:txBody>
      </p:sp>
      <p:sp>
        <p:nvSpPr>
          <p:cNvPr id="383" name="Google Shape;383;p49"/>
          <p:cNvSpPr txBox="1"/>
          <p:nvPr>
            <p:ph idx="1" type="body"/>
          </p:nvPr>
        </p:nvSpPr>
        <p:spPr>
          <a:xfrm>
            <a:off x="311700" y="1225225"/>
            <a:ext cx="8697300" cy="3354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fr"/>
              <a:t>Reconnaître</a:t>
            </a:r>
            <a:r>
              <a:rPr lang="fr"/>
              <a:t> les différentes voix qui parlent</a:t>
            </a:r>
            <a:endParaRPr/>
          </a:p>
          <a:p>
            <a:pPr indent="-342900" lvl="0" marL="457200" rtl="0" algn="l">
              <a:spcBef>
                <a:spcPts val="0"/>
              </a:spcBef>
              <a:spcAft>
                <a:spcPts val="0"/>
              </a:spcAft>
              <a:buSzPts val="1800"/>
              <a:buChar char="●"/>
            </a:pPr>
            <a:r>
              <a:rPr lang="fr"/>
              <a:t>Faire une interface pour l’examinateur </a:t>
            </a:r>
            <a:r>
              <a:rPr lang="fr"/>
              <a:t>afin</a:t>
            </a:r>
            <a:r>
              <a:rPr lang="fr"/>
              <a:t> qu’il</a:t>
            </a:r>
            <a:r>
              <a:rPr lang="fr"/>
              <a:t> </a:t>
            </a:r>
            <a:endParaRPr/>
          </a:p>
          <a:p>
            <a:pPr indent="0" lvl="0" marL="457200" rtl="0" algn="l">
              <a:spcBef>
                <a:spcPts val="0"/>
              </a:spcBef>
              <a:spcAft>
                <a:spcPts val="0"/>
              </a:spcAft>
              <a:buNone/>
            </a:pPr>
            <a:r>
              <a:rPr lang="fr"/>
              <a:t>puisse superviser l’examen en direct et avoir un</a:t>
            </a:r>
            <a:endParaRPr/>
          </a:p>
          <a:p>
            <a:pPr indent="0" lvl="0" marL="457200" rtl="0" algn="l">
              <a:spcBef>
                <a:spcPts val="0"/>
              </a:spcBef>
              <a:spcAft>
                <a:spcPts val="0"/>
              </a:spcAft>
              <a:buNone/>
            </a:pPr>
            <a:r>
              <a:rPr lang="fr"/>
              <a:t>rapport à la fin de </a:t>
            </a:r>
            <a:r>
              <a:rPr lang="fr"/>
              <a:t>l'examen (notamment l’ajout de CSV </a:t>
            </a:r>
            <a:endParaRPr/>
          </a:p>
          <a:p>
            <a:pPr indent="0" lvl="0" marL="457200" rtl="0" algn="l">
              <a:spcBef>
                <a:spcPts val="0"/>
              </a:spcBef>
              <a:spcAft>
                <a:spcPts val="0"/>
              </a:spcAft>
              <a:buNone/>
            </a:pPr>
            <a:r>
              <a:rPr lang="fr"/>
              <a:t>contenant les individus passants l’examen)</a:t>
            </a:r>
            <a:endParaRPr/>
          </a:p>
          <a:p>
            <a:pPr indent="-342900" lvl="0" marL="457200" rtl="0" algn="l">
              <a:spcBef>
                <a:spcPts val="0"/>
              </a:spcBef>
              <a:spcAft>
                <a:spcPts val="0"/>
              </a:spcAft>
              <a:buSzPts val="1800"/>
              <a:buChar char="●"/>
            </a:pPr>
            <a:r>
              <a:rPr lang="fr"/>
              <a:t>Rendre notre interface utilisable sur tout type d’OS</a:t>
            </a:r>
            <a:endParaRPr/>
          </a:p>
          <a:p>
            <a:pPr indent="-342900" lvl="0" marL="457200" rtl="0" algn="l">
              <a:spcBef>
                <a:spcPts val="0"/>
              </a:spcBef>
              <a:spcAft>
                <a:spcPts val="0"/>
              </a:spcAft>
              <a:buSzPts val="1800"/>
              <a:buChar char="●"/>
            </a:pPr>
            <a:r>
              <a:rPr lang="fr"/>
              <a:t>Implémenter un algorithme de reconnaissance de textes (ou d’une certaine mise en forme de page) afin de savoir si l’élève est sur la page de l’examen ou sur une autre page.</a:t>
            </a:r>
            <a:endParaRPr/>
          </a:p>
          <a:p>
            <a:pPr indent="-342900" lvl="0" marL="457200" rtl="0" algn="l">
              <a:spcBef>
                <a:spcPts val="0"/>
              </a:spcBef>
              <a:spcAft>
                <a:spcPts val="0"/>
              </a:spcAft>
              <a:buSzPts val="1800"/>
              <a:buChar char="●"/>
            </a:pPr>
            <a:r>
              <a:rPr lang="fr"/>
              <a:t>Détection de mouvement à gauche est beaucoup plus sensible qu’à droite.</a:t>
            </a:r>
            <a:endParaRPr/>
          </a:p>
        </p:txBody>
      </p:sp>
      <p:sp>
        <p:nvSpPr>
          <p:cNvPr id="384" name="Google Shape;384;p49"/>
          <p:cNvSpPr/>
          <p:nvPr/>
        </p:nvSpPr>
        <p:spPr>
          <a:xfrm>
            <a:off x="6953850" y="915825"/>
            <a:ext cx="213000" cy="1491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9"/>
          <p:cNvSpPr/>
          <p:nvPr/>
        </p:nvSpPr>
        <p:spPr>
          <a:xfrm>
            <a:off x="7334850" y="1220625"/>
            <a:ext cx="213000" cy="1491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Présentation vidéo</a:t>
            </a:r>
            <a:endParaRPr/>
          </a:p>
        </p:txBody>
      </p:sp>
      <p:sp>
        <p:nvSpPr>
          <p:cNvPr id="84" name="Google Shape;8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85" name="Google Shape;85;p16" title="[Vidéo présentation] Système de surveillance d'examen à distance &quot;automatisé&quot;">
            <a:hlinkClick r:id="rId3"/>
          </p:cNvPr>
          <p:cNvPicPr preferRelativeResize="0"/>
          <p:nvPr/>
        </p:nvPicPr>
        <p:blipFill>
          <a:blip r:embed="rId4">
            <a:alphaModFix/>
          </a:blip>
          <a:stretch>
            <a:fillRect/>
          </a:stretch>
        </p:blipFill>
        <p:spPr>
          <a:xfrm>
            <a:off x="2286000" y="105340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type="title"/>
          </p:nvPr>
        </p:nvSpPr>
        <p:spPr>
          <a:xfrm>
            <a:off x="311700" y="2156100"/>
            <a:ext cx="8520600" cy="831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fr"/>
              <a:t>Explication</a:t>
            </a:r>
            <a:endParaRPr/>
          </a:p>
        </p:txBody>
      </p:sp>
      <p:sp>
        <p:nvSpPr>
          <p:cNvPr id="91" name="Google Shape;91;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Communication client-serveur</a:t>
            </a:r>
            <a:endParaRPr/>
          </a:p>
        </p:txBody>
      </p:sp>
      <p:sp>
        <p:nvSpPr>
          <p:cNvPr id="97" name="Google Shape;97;p18"/>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fr"/>
              <a:t>La communication client-serveur se fait à partir de gRPC. Le serveur attend les messages des clients pour pouvoir communiquer en retour.</a:t>
            </a:r>
            <a:endParaRPr/>
          </a:p>
          <a:p>
            <a:pPr indent="0" lvl="0" marL="0" rtl="0" algn="l">
              <a:spcBef>
                <a:spcPts val="1200"/>
              </a:spcBef>
              <a:spcAft>
                <a:spcPts val="0"/>
              </a:spcAft>
              <a:buClr>
                <a:schemeClr val="dk1"/>
              </a:buClr>
              <a:buSzPts val="1100"/>
              <a:buFont typeface="Arial"/>
              <a:buNone/>
            </a:pPr>
            <a:r>
              <a:rPr lang="fr"/>
              <a:t>Ici, nous envoyons des messages au serveur, en batch, avec un intervalle de ~1 seconde.</a:t>
            </a:r>
            <a:endParaRPr/>
          </a:p>
          <a:p>
            <a:pPr indent="0" lvl="0" marL="0" rtl="0" algn="l">
              <a:spcBef>
                <a:spcPts val="1200"/>
              </a:spcBef>
              <a:spcAft>
                <a:spcPts val="1200"/>
              </a:spcAft>
              <a:buNone/>
            </a:pPr>
            <a:r>
              <a:rPr lang="fr"/>
              <a:t>Cette communication va permettre le transfert de données telles que les images capturées par la caméra du portable, la détection de mouvement à partir de l’accéléromètre, etc.</a:t>
            </a:r>
            <a:endParaRPr/>
          </a:p>
        </p:txBody>
      </p:sp>
      <p:pic>
        <p:nvPicPr>
          <p:cNvPr id="98" name="Google Shape;98;p18"/>
          <p:cNvPicPr preferRelativeResize="0"/>
          <p:nvPr/>
        </p:nvPicPr>
        <p:blipFill>
          <a:blip r:embed="rId3">
            <a:alphaModFix/>
          </a:blip>
          <a:stretch>
            <a:fillRect/>
          </a:stretch>
        </p:blipFill>
        <p:spPr>
          <a:xfrm>
            <a:off x="7588425" y="763975"/>
            <a:ext cx="1243876" cy="557850"/>
          </a:xfrm>
          <a:prstGeom prst="rect">
            <a:avLst/>
          </a:prstGeom>
          <a:noFill/>
          <a:ln>
            <a:noFill/>
          </a:ln>
        </p:spPr>
      </p:pic>
      <p:sp>
        <p:nvSpPr>
          <p:cNvPr id="99" name="Google Shape;99;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9"/>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Méthode d’envoi</a:t>
            </a:r>
            <a:r>
              <a:rPr lang="fr" sz="4100"/>
              <a:t> des messages au serveur</a:t>
            </a:r>
            <a:endParaRPr sz="4100"/>
          </a:p>
        </p:txBody>
      </p:sp>
      <p:sp>
        <p:nvSpPr>
          <p:cNvPr id="105" name="Google Shape;105;p19"/>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t>Les envois sont faits à partir du Thread créé par l’accéléromètre, dont ce dernier récupère en continue les données de l’accéléromètre toutes les ~1 seconde.</a:t>
            </a:r>
            <a:endParaRPr/>
          </a:p>
          <a:p>
            <a:pPr indent="0" lvl="0" marL="0" rtl="0" algn="l">
              <a:spcBef>
                <a:spcPts val="1200"/>
              </a:spcBef>
              <a:spcAft>
                <a:spcPts val="1200"/>
              </a:spcAft>
              <a:buNone/>
            </a:pPr>
            <a:r>
              <a:rPr lang="fr"/>
              <a:t>A la suite de cette récupération, nous lançons notre fonction d’envoi de messages au serveur.</a:t>
            </a:r>
            <a:endParaRPr/>
          </a:p>
        </p:txBody>
      </p:sp>
      <p:sp>
        <p:nvSpPr>
          <p:cNvPr id="106" name="Google Shape;10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Méthode d’envoi</a:t>
            </a:r>
            <a:r>
              <a:rPr lang="fr" sz="4100"/>
              <a:t> des messages au serveur</a:t>
            </a:r>
            <a:endParaRPr/>
          </a:p>
        </p:txBody>
      </p:sp>
      <p:sp>
        <p:nvSpPr>
          <p:cNvPr id="112" name="Google Shape;112;p20"/>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fr"/>
              <a:t>Protocole gRPC</a:t>
            </a:r>
            <a:endParaRPr/>
          </a:p>
        </p:txBody>
      </p:sp>
      <p:pic>
        <p:nvPicPr>
          <p:cNvPr id="113" name="Google Shape;113;p20"/>
          <p:cNvPicPr preferRelativeResize="0"/>
          <p:nvPr/>
        </p:nvPicPr>
        <p:blipFill rotWithShape="1">
          <a:blip r:embed="rId3">
            <a:alphaModFix/>
          </a:blip>
          <a:srcRect b="90170" l="0" r="0" t="4873"/>
          <a:stretch/>
        </p:blipFill>
        <p:spPr>
          <a:xfrm>
            <a:off x="420700" y="2414925"/>
            <a:ext cx="4151299" cy="254901"/>
          </a:xfrm>
          <a:prstGeom prst="rect">
            <a:avLst/>
          </a:prstGeom>
          <a:noFill/>
          <a:ln>
            <a:noFill/>
          </a:ln>
        </p:spPr>
      </p:pic>
      <p:pic>
        <p:nvPicPr>
          <p:cNvPr id="114" name="Google Shape;114;p20"/>
          <p:cNvPicPr preferRelativeResize="0"/>
          <p:nvPr/>
        </p:nvPicPr>
        <p:blipFill rotWithShape="1">
          <a:blip r:embed="rId4">
            <a:alphaModFix/>
          </a:blip>
          <a:srcRect b="40097" l="0" r="0" t="30453"/>
          <a:stretch/>
        </p:blipFill>
        <p:spPr>
          <a:xfrm>
            <a:off x="4572000" y="1363675"/>
            <a:ext cx="4151299" cy="1514724"/>
          </a:xfrm>
          <a:prstGeom prst="rect">
            <a:avLst/>
          </a:prstGeom>
          <a:noFill/>
          <a:ln>
            <a:noFill/>
          </a:ln>
          <a:effectLst>
            <a:outerShdw blurRad="57150" rotWithShape="0" algn="bl" dir="5400000" dist="19050">
              <a:srgbClr val="000000">
                <a:alpha val="50000"/>
              </a:srgbClr>
            </a:outerShdw>
          </a:effectLst>
        </p:spPr>
      </p:pic>
      <p:pic>
        <p:nvPicPr>
          <p:cNvPr id="115" name="Google Shape;115;p20"/>
          <p:cNvPicPr preferRelativeResize="0"/>
          <p:nvPr/>
        </p:nvPicPr>
        <p:blipFill rotWithShape="1">
          <a:blip r:embed="rId4">
            <a:alphaModFix/>
          </a:blip>
          <a:srcRect b="0" l="0" r="0" t="68589"/>
          <a:stretch/>
        </p:blipFill>
        <p:spPr>
          <a:xfrm>
            <a:off x="4572000" y="2878400"/>
            <a:ext cx="4151299" cy="1615650"/>
          </a:xfrm>
          <a:prstGeom prst="rect">
            <a:avLst/>
          </a:prstGeom>
          <a:noFill/>
          <a:ln>
            <a:noFill/>
          </a:ln>
          <a:effectLst>
            <a:outerShdw blurRad="57150" rotWithShape="0" algn="bl" dir="5400000" dist="19050">
              <a:srgbClr val="000000">
                <a:alpha val="50000"/>
              </a:srgbClr>
            </a:outerShdw>
          </a:effectLst>
        </p:spPr>
      </p:pic>
      <p:pic>
        <p:nvPicPr>
          <p:cNvPr id="116" name="Google Shape;116;p20"/>
          <p:cNvPicPr preferRelativeResize="0"/>
          <p:nvPr/>
        </p:nvPicPr>
        <p:blipFill rotWithShape="1">
          <a:blip r:embed="rId3">
            <a:alphaModFix/>
          </a:blip>
          <a:srcRect b="76178" l="0" r="0" t="13433"/>
          <a:stretch/>
        </p:blipFill>
        <p:spPr>
          <a:xfrm>
            <a:off x="420700" y="2669825"/>
            <a:ext cx="4151299" cy="534300"/>
          </a:xfrm>
          <a:prstGeom prst="rect">
            <a:avLst/>
          </a:prstGeom>
          <a:noFill/>
          <a:ln>
            <a:noFill/>
          </a:ln>
          <a:effectLst>
            <a:outerShdw blurRad="57150" rotWithShape="0" algn="bl" dir="5400000" dist="19050">
              <a:srgbClr val="000000">
                <a:alpha val="50000"/>
              </a:srgbClr>
            </a:outerShdw>
          </a:effectLst>
        </p:spPr>
      </p:pic>
      <p:sp>
        <p:nvSpPr>
          <p:cNvPr id="117" name="Google Shape;117;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Méthode d’envoi</a:t>
            </a:r>
            <a:r>
              <a:rPr lang="fr" sz="4100"/>
              <a:t> des messages au serveur</a:t>
            </a:r>
            <a:endParaRPr/>
          </a:p>
        </p:txBody>
      </p:sp>
      <p:sp>
        <p:nvSpPr>
          <p:cNvPr id="123" name="Google Shape;123;p21"/>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t>Fonction pour la</a:t>
            </a:r>
            <a:endParaRPr/>
          </a:p>
          <a:p>
            <a:pPr indent="0" lvl="0" marL="0" rtl="0" algn="l">
              <a:spcBef>
                <a:spcPts val="1200"/>
              </a:spcBef>
              <a:spcAft>
                <a:spcPts val="0"/>
              </a:spcAft>
              <a:buNone/>
            </a:pPr>
            <a:r>
              <a:rPr lang="fr"/>
              <a:t>communication</a:t>
            </a:r>
            <a:endParaRPr/>
          </a:p>
          <a:p>
            <a:pPr indent="0" lvl="0" marL="0" rtl="0" algn="l">
              <a:spcBef>
                <a:spcPts val="1200"/>
              </a:spcBef>
              <a:spcAft>
                <a:spcPts val="1200"/>
              </a:spcAft>
              <a:buNone/>
            </a:pPr>
            <a:r>
              <a:rPr lang="fr"/>
              <a:t>client-serveur</a:t>
            </a:r>
            <a:endParaRPr/>
          </a:p>
        </p:txBody>
      </p:sp>
      <p:pic>
        <p:nvPicPr>
          <p:cNvPr id="124" name="Google Shape;124;p21"/>
          <p:cNvPicPr preferRelativeResize="0"/>
          <p:nvPr/>
        </p:nvPicPr>
        <p:blipFill>
          <a:blip r:embed="rId3">
            <a:alphaModFix/>
          </a:blip>
          <a:stretch>
            <a:fillRect/>
          </a:stretch>
        </p:blipFill>
        <p:spPr>
          <a:xfrm>
            <a:off x="2393125" y="1039975"/>
            <a:ext cx="5986900" cy="3994501"/>
          </a:xfrm>
          <a:prstGeom prst="rect">
            <a:avLst/>
          </a:prstGeom>
          <a:noFill/>
          <a:ln>
            <a:noFill/>
          </a:ln>
          <a:effectLst>
            <a:outerShdw blurRad="57150" rotWithShape="0" algn="bl" dir="5400000" dist="19050">
              <a:srgbClr val="000000">
                <a:alpha val="50000"/>
              </a:srgbClr>
            </a:outerShdw>
          </a:effectLst>
        </p:spPr>
      </p:pic>
      <p:sp>
        <p:nvSpPr>
          <p:cNvPr id="125" name="Google Shape;12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