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17655e32ac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117655e32ac_2_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17655e32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117655e32ac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17655e32ac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117655e32ac_0_9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17655e32ac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17655e32ac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7655e32ac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17655e32ac_2_1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17655e32a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117655e32ac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7655e32a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7655e32ac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7655e32a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17655e32ac_0_8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www.1ppt.com/hangye/" TargetMode="Externa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icrosoft Yahe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icrosoft Yahe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比较">
  <p:cSld name="1_比较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7" name="Google Shape;97;p20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9" name="Google Shape;99;p20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03" name="Google Shape;103;p20"/>
          <p:cNvSpPr txBox="1"/>
          <p:nvPr/>
        </p:nvSpPr>
        <p:spPr>
          <a:xfrm>
            <a:off x="890718" y="5054677"/>
            <a:ext cx="1080119" cy="8882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b="0" i="0" lang="zh-CN" sz="100" u="sng" cap="none" strike="noStrike">
                <a:solidFill>
                  <a:schemeClr val="hlink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/>
              </a:rPr>
              <a:t>行业PPT模板</a:t>
            </a:r>
            <a:r>
              <a:rPr b="0" i="0" lang="zh-CN" sz="1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http://www.1ppt.com/hangye/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12" name="Google Shape;112;p2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3" name="Google Shape;113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icrosoft Yahe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20" name="Google Shape;120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100000" ty="0" sy="100000"/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icrosoft Yahei"/>
              <a:buNone/>
              <a:defRPr b="0" i="0" sz="33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7.png"/><Relationship Id="rId5" Type="http://schemas.openxmlformats.org/officeDocument/2006/relationships/image" Target="../media/image15.png"/><Relationship Id="rId6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6"/>
          <p:cNvSpPr txBox="1"/>
          <p:nvPr/>
        </p:nvSpPr>
        <p:spPr>
          <a:xfrm>
            <a:off x="291950" y="1925250"/>
            <a:ext cx="611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30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EXAM MONITORING SYSTEME</a:t>
            </a:r>
            <a:endParaRPr b="1" sz="30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141" name="Google Shape;141;p26"/>
          <p:cNvCxnSpPr/>
          <p:nvPr/>
        </p:nvCxnSpPr>
        <p:spPr>
          <a:xfrm flipH="1" rot="10800000">
            <a:off x="231850" y="2633513"/>
            <a:ext cx="6019500" cy="429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" name="Google Shape;142;p26"/>
          <p:cNvSpPr txBox="1"/>
          <p:nvPr/>
        </p:nvSpPr>
        <p:spPr>
          <a:xfrm>
            <a:off x="334925" y="1614325"/>
            <a:ext cx="25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Machine Learning and Iot</a:t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540975" y="4645450"/>
            <a:ext cx="5246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2022.02.28</a:t>
            </a:r>
            <a:endParaRPr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6400" y="231250"/>
            <a:ext cx="2275350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6"/>
          <p:cNvSpPr txBox="1"/>
          <p:nvPr/>
        </p:nvSpPr>
        <p:spPr>
          <a:xfrm>
            <a:off x="463675" y="3060600"/>
            <a:ext cx="24645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 sz="12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Group 7</a:t>
            </a:r>
            <a:endParaRPr b="1" sz="12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LILI JIN   </a:t>
            </a:r>
            <a:endParaRPr sz="17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7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Bouthaina Hamaissia</a:t>
            </a:r>
            <a:endParaRPr sz="17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3529175" y="3060600"/>
            <a:ext cx="2172600" cy="9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1200">
                <a:solidFill>
                  <a:srgbClr val="FFFFFF"/>
                </a:solidFill>
              </a:rPr>
              <a:t>Enseignant</a:t>
            </a:r>
            <a:endParaRPr b="1"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1700">
                <a:solidFill>
                  <a:srgbClr val="FFFFFF"/>
                </a:solidFill>
              </a:rPr>
              <a:t>OSMANI Aomar</a:t>
            </a:r>
            <a:endParaRPr sz="1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27"/>
          <p:cNvGrpSpPr/>
          <p:nvPr/>
        </p:nvGrpSpPr>
        <p:grpSpPr>
          <a:xfrm>
            <a:off x="2895973" y="380692"/>
            <a:ext cx="3544936" cy="731473"/>
            <a:chOff x="3937993" y="434564"/>
            <a:chExt cx="4726582" cy="975297"/>
          </a:xfrm>
        </p:grpSpPr>
        <p:pic>
          <p:nvPicPr>
            <p:cNvPr id="152" name="Google Shape;152;p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37993" y="927261"/>
              <a:ext cx="4726582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Google Shape;153;p27"/>
            <p:cNvSpPr txBox="1"/>
            <p:nvPr/>
          </p:nvSpPr>
          <p:spPr>
            <a:xfrm>
              <a:off x="4405603" y="434564"/>
              <a:ext cx="3550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Notre idée</a:t>
              </a:r>
              <a:endParaRPr sz="1100"/>
            </a:p>
          </p:txBody>
        </p:sp>
      </p:grpSp>
      <p:cxnSp>
        <p:nvCxnSpPr>
          <p:cNvPr id="154" name="Google Shape;154;p27"/>
          <p:cNvCxnSpPr>
            <a:stCxn id="155" idx="3"/>
          </p:cNvCxnSpPr>
          <p:nvPr/>
        </p:nvCxnSpPr>
        <p:spPr>
          <a:xfrm>
            <a:off x="2725340" y="2571750"/>
            <a:ext cx="6418500" cy="0"/>
          </a:xfrm>
          <a:prstGeom prst="straightConnector1">
            <a:avLst/>
          </a:prstGeom>
          <a:noFill/>
          <a:ln cap="flat" cmpd="sng" w="12700">
            <a:solidFill>
              <a:srgbClr val="D8E2F3"/>
            </a:solidFill>
            <a:prstDash val="lgDash"/>
            <a:miter lim="800000"/>
            <a:headEnd len="sm" w="sm" type="none"/>
            <a:tailEnd len="sm" w="sm" type="none"/>
          </a:ln>
        </p:spPr>
      </p:cxnSp>
      <p:pic>
        <p:nvPicPr>
          <p:cNvPr id="156" name="Google Shape;15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963" y="1112186"/>
            <a:ext cx="6116956" cy="3428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8"/>
          <p:cNvSpPr txBox="1"/>
          <p:nvPr/>
        </p:nvSpPr>
        <p:spPr>
          <a:xfrm>
            <a:off x="3603475" y="1228826"/>
            <a:ext cx="3174300" cy="9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Base de données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 postgres sql</a:t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63" name="Google Shape;163;p28"/>
          <p:cNvGrpSpPr/>
          <p:nvPr/>
        </p:nvGrpSpPr>
        <p:grpSpPr>
          <a:xfrm>
            <a:off x="3127000" y="512175"/>
            <a:ext cx="5463450" cy="1089706"/>
            <a:chOff x="4791633" y="771800"/>
            <a:chExt cx="7284600" cy="1452941"/>
          </a:xfrm>
        </p:grpSpPr>
        <p:pic>
          <p:nvPicPr>
            <p:cNvPr id="164" name="Google Shape;164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8101" y="842341"/>
              <a:ext cx="3716100" cy="1382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65" name="Google Shape;165;p28"/>
            <p:cNvSpPr txBox="1"/>
            <p:nvPr/>
          </p:nvSpPr>
          <p:spPr>
            <a:xfrm>
              <a:off x="4791633" y="771800"/>
              <a:ext cx="7284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Construction d'une webapp</a:t>
              </a:r>
              <a:endParaRPr sz="2400"/>
            </a:p>
          </p:txBody>
        </p:sp>
      </p:grpSp>
      <p:pic>
        <p:nvPicPr>
          <p:cNvPr id="166" name="Google Shape;16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8800" y="2219150"/>
            <a:ext cx="3806051" cy="23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3697500" y="1567350"/>
            <a:ext cx="52260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175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web server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liberary: fastapi– web Server framwork 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9144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Jinja2 – Compile Templete to html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SQLAlchemy -database orm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PyJWT -generate and varify jwt token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173" name="Google Shape;173;p29"/>
          <p:cNvGrpSpPr/>
          <p:nvPr/>
        </p:nvGrpSpPr>
        <p:grpSpPr>
          <a:xfrm>
            <a:off x="3127000" y="512175"/>
            <a:ext cx="5463450" cy="1089706"/>
            <a:chOff x="4791633" y="771800"/>
            <a:chExt cx="7284600" cy="1452941"/>
          </a:xfrm>
        </p:grpSpPr>
        <p:pic>
          <p:nvPicPr>
            <p:cNvPr id="174" name="Google Shape;174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08101" y="842341"/>
              <a:ext cx="3716100" cy="13824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75" name="Google Shape;175;p29"/>
            <p:cNvSpPr txBox="1"/>
            <p:nvPr/>
          </p:nvSpPr>
          <p:spPr>
            <a:xfrm>
              <a:off x="4791633" y="771800"/>
              <a:ext cx="72846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Construction d'un webapp</a:t>
              </a:r>
              <a:endParaRPr sz="2400"/>
            </a:p>
          </p:txBody>
        </p:sp>
      </p:grp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36" y="698920"/>
            <a:ext cx="5909327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30"/>
          <p:cNvSpPr txBox="1"/>
          <p:nvPr/>
        </p:nvSpPr>
        <p:spPr>
          <a:xfrm>
            <a:off x="834325" y="426325"/>
            <a:ext cx="546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Caméra d'ordinateur</a:t>
            </a:r>
            <a:endParaRPr sz="2400"/>
          </a:p>
        </p:txBody>
      </p:sp>
      <p:sp>
        <p:nvSpPr>
          <p:cNvPr id="183" name="Google Shape;183;p30"/>
          <p:cNvSpPr txBox="1"/>
          <p:nvPr/>
        </p:nvSpPr>
        <p:spPr>
          <a:xfrm>
            <a:off x="1335050" y="1348125"/>
            <a:ext cx="42849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Connexion directe 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900">
                <a:solidFill>
                  <a:srgbClr val="A9B7C6"/>
                </a:solidFill>
                <a:highlight>
                  <a:srgbClr val="2B2B2B"/>
                </a:highlight>
              </a:rPr>
              <a:t>cap = cv2.VideoCapture(</a:t>
            </a:r>
            <a:r>
              <a:rPr lang="zh-CN" sz="900">
                <a:solidFill>
                  <a:srgbClr val="6897BB"/>
                </a:solidFill>
                <a:highlight>
                  <a:srgbClr val="2B2B2B"/>
                </a:highlight>
              </a:rPr>
              <a:t>0</a:t>
            </a:r>
            <a:r>
              <a:rPr lang="zh-CN" sz="900">
                <a:solidFill>
                  <a:srgbClr val="A9B7C6"/>
                </a:solidFill>
                <a:highlight>
                  <a:srgbClr val="2B2B2B"/>
                </a:highlight>
              </a:rPr>
              <a:t>)</a:t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1373900" y="2223975"/>
            <a:ext cx="419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5" name="Google Shape;185;p30"/>
          <p:cNvSpPr txBox="1"/>
          <p:nvPr/>
        </p:nvSpPr>
        <p:spPr>
          <a:xfrm>
            <a:off x="1335050" y="2129550"/>
            <a:ext cx="55602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Reconnaissance ficiale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	</a:t>
            </a:r>
            <a:r>
              <a:rPr lang="zh-CN">
                <a:solidFill>
                  <a:schemeClr val="lt1"/>
                </a:solidFill>
              </a:rPr>
              <a:t>Avant l'examen : entraînement avec les photos des candidats        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                                     et obtention d’un modèle d’entraiment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         Pendant l’examen: </a:t>
            </a:r>
            <a:r>
              <a:rPr lang="zh-CN">
                <a:solidFill>
                  <a:srgbClr val="FFFFFF"/>
                </a:solidFill>
              </a:rPr>
              <a:t>reconnaissance des visages et verification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rgbClr val="FFFFFF"/>
                </a:solidFill>
              </a:rPr>
              <a:t>                                     de l’identité du candidat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     (OpenCV, haarcascade)</a:t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2836" y="698920"/>
            <a:ext cx="5909327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31"/>
          <p:cNvSpPr txBox="1"/>
          <p:nvPr/>
        </p:nvSpPr>
        <p:spPr>
          <a:xfrm>
            <a:off x="834325" y="426325"/>
            <a:ext cx="5463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24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Caméra de téléphone</a:t>
            </a:r>
            <a:endParaRPr sz="2400"/>
          </a:p>
        </p:txBody>
      </p:sp>
      <p:sp>
        <p:nvSpPr>
          <p:cNvPr id="193" name="Google Shape;193;p31"/>
          <p:cNvSpPr txBox="1"/>
          <p:nvPr/>
        </p:nvSpPr>
        <p:spPr>
          <a:xfrm>
            <a:off x="1335050" y="1348125"/>
            <a:ext cx="428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Connexion avec une adresse IP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 </a:t>
            </a:r>
            <a:r>
              <a:rPr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(IP Webcam)</a:t>
            </a:r>
            <a:endParaRPr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9575" y="1348138"/>
            <a:ext cx="483525" cy="49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1"/>
          <p:cNvSpPr txBox="1"/>
          <p:nvPr/>
        </p:nvSpPr>
        <p:spPr>
          <a:xfrm>
            <a:off x="1335050" y="2507325"/>
            <a:ext cx="5178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Yahei"/>
              <a:buChar char="●"/>
            </a:pPr>
            <a:r>
              <a:rPr b="1" lang="zh-CN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Detection des objets</a:t>
            </a:r>
            <a:endParaRPr b="1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Détection de livres, de téléphones portables, d'ordinateurs et de personnes</a:t>
            </a:r>
            <a:endParaRPr>
              <a:solidFill>
                <a:schemeClr val="lt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Enregistrement les captures d'écran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>
                <a:solidFill>
                  <a:schemeClr val="lt1"/>
                </a:solidFill>
              </a:rPr>
              <a:t>(OpenCV, Imageai,YOLO v3,Tensorflow)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979075" y="1001240"/>
            <a:ext cx="2571749" cy="248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32"/>
          <p:cNvGrpSpPr/>
          <p:nvPr/>
        </p:nvGrpSpPr>
        <p:grpSpPr>
          <a:xfrm>
            <a:off x="2895973" y="380692"/>
            <a:ext cx="3544936" cy="731473"/>
            <a:chOff x="3937993" y="434564"/>
            <a:chExt cx="4726582" cy="975297"/>
          </a:xfrm>
        </p:grpSpPr>
        <p:pic>
          <p:nvPicPr>
            <p:cNvPr id="202" name="Google Shape;202;p3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37993" y="927261"/>
              <a:ext cx="4726582" cy="482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2"/>
            <p:cNvSpPr txBox="1"/>
            <p:nvPr/>
          </p:nvSpPr>
          <p:spPr>
            <a:xfrm>
              <a:off x="4405603" y="434564"/>
              <a:ext cx="3550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2400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Notre demo</a:t>
              </a:r>
              <a:endParaRPr sz="1100"/>
            </a:p>
          </p:txBody>
        </p:sp>
      </p:grpSp>
      <p:pic>
        <p:nvPicPr>
          <p:cNvPr id="204" name="Google Shape;204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2628" y="750215"/>
            <a:ext cx="4441371" cy="411186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2"/>
          <p:cNvSpPr txBox="1"/>
          <p:nvPr/>
        </p:nvSpPr>
        <p:spPr>
          <a:xfrm>
            <a:off x="443322" y="1461125"/>
            <a:ext cx="4760400" cy="7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1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Démonstration</a:t>
            </a:r>
            <a:endParaRPr sz="4100">
              <a:solidFill>
                <a:srgbClr val="2DA0E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6" name="Google Shape;206;p32"/>
          <p:cNvSpPr/>
          <p:nvPr/>
        </p:nvSpPr>
        <p:spPr>
          <a:xfrm>
            <a:off x="196007" y="2189225"/>
            <a:ext cx="925200" cy="35700"/>
          </a:xfrm>
          <a:prstGeom prst="rect">
            <a:avLst/>
          </a:prstGeom>
          <a:gradFill>
            <a:gsLst>
              <a:gs pos="0">
                <a:srgbClr val="07233C">
                  <a:alpha val="0"/>
                </a:srgbClr>
              </a:gs>
              <a:gs pos="46000">
                <a:srgbClr val="0C3953">
                  <a:alpha val="31764"/>
                </a:srgbClr>
              </a:gs>
              <a:gs pos="74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7" name="Google Shape;207;p32"/>
          <p:cNvSpPr/>
          <p:nvPr/>
        </p:nvSpPr>
        <p:spPr>
          <a:xfrm>
            <a:off x="731825" y="1450067"/>
            <a:ext cx="925200" cy="35700"/>
          </a:xfrm>
          <a:prstGeom prst="rect">
            <a:avLst/>
          </a:prstGeom>
          <a:gradFill>
            <a:gsLst>
              <a:gs pos="0">
                <a:srgbClr val="07233C">
                  <a:alpha val="0"/>
                </a:srgbClr>
              </a:gs>
              <a:gs pos="46000">
                <a:srgbClr val="0C3953">
                  <a:alpha val="31764"/>
                </a:srgbClr>
              </a:gs>
              <a:gs pos="74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8" name="Google Shape;208;p32"/>
          <p:cNvSpPr/>
          <p:nvPr/>
        </p:nvSpPr>
        <p:spPr>
          <a:xfrm>
            <a:off x="1657111" y="2117810"/>
            <a:ext cx="925200" cy="35700"/>
          </a:xfrm>
          <a:prstGeom prst="rect">
            <a:avLst/>
          </a:prstGeom>
          <a:gradFill>
            <a:gsLst>
              <a:gs pos="0">
                <a:srgbClr val="07233C">
                  <a:alpha val="0"/>
                </a:srgbClr>
              </a:gs>
              <a:gs pos="46000">
                <a:srgbClr val="0C3953">
                  <a:alpha val="31764"/>
                </a:srgbClr>
              </a:gs>
              <a:gs pos="74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9" name="Google Shape;209;p32"/>
          <p:cNvSpPr/>
          <p:nvPr/>
        </p:nvSpPr>
        <p:spPr>
          <a:xfrm>
            <a:off x="1945609" y="1548858"/>
            <a:ext cx="925200" cy="35700"/>
          </a:xfrm>
          <a:prstGeom prst="rect">
            <a:avLst/>
          </a:prstGeom>
          <a:gradFill>
            <a:gsLst>
              <a:gs pos="0">
                <a:srgbClr val="07233C">
                  <a:alpha val="0"/>
                </a:srgbClr>
              </a:gs>
              <a:gs pos="46000">
                <a:srgbClr val="0C3953">
                  <a:alpha val="31764"/>
                </a:srgbClr>
              </a:gs>
              <a:gs pos="74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10" name="Google Shape;21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712" y="2686758"/>
            <a:ext cx="1959975" cy="195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3"/>
          <p:cNvSpPr txBox="1"/>
          <p:nvPr/>
        </p:nvSpPr>
        <p:spPr>
          <a:xfrm>
            <a:off x="2026475" y="1863350"/>
            <a:ext cx="3271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60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Merci！</a:t>
            </a:r>
            <a:endParaRPr sz="1100"/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第一PPT，www.1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