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6858000" cx="12192000"/>
  <p:notesSz cx="6858000" cy="9144000"/>
  <p:embeddedFontLst>
    <p:embeddedFont>
      <p:font typeface="Roboto"/>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oboto-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Roboto-italic.fntdata"/><Relationship Id="rId14" Type="http://schemas.openxmlformats.org/officeDocument/2006/relationships/slide" Target="slides/slide9.xml"/><Relationship Id="rId36" Type="http://schemas.openxmlformats.org/officeDocument/2006/relationships/font" Target="fonts/Roboto-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Roboto-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echniques-ingenieur.fr/base-documentaire/innovation-th10/innovations-en-electronique-et-tic-42257210/apport-des-telecommunications-et-des-tic-a-l-evolution-de-la-medecine-te7503/"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23e6c37aba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g123e6c37aba_2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23e6c37aba_2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23e6c37aba_2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FR" sz="1050">
                <a:solidFill>
                  <a:srgbClr val="2C2F34"/>
                </a:solidFill>
                <a:highlight>
                  <a:srgbClr val="FFFFFF"/>
                </a:highlight>
                <a:latin typeface="Roboto"/>
                <a:ea typeface="Roboto"/>
                <a:cs typeface="Roboto"/>
                <a:sym typeface="Roboto"/>
              </a:rPr>
              <a:t>Selon la biologie, le sang oxygéné absorbe plus de lumière infrarouge et laisse passer la lumière rouge que le sang désoxygéné. Ainsi en utilisant ce principe les oxymètres de pouls sont équipés d'une LED Infra rouge et lumière rouge ensemble qui les émettent pour connaître le passage des lumières infra rouge et rouge.</a:t>
            </a:r>
            <a:endParaRPr sz="1050">
              <a:solidFill>
                <a:srgbClr val="2C2F34"/>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050">
              <a:solidFill>
                <a:srgbClr val="2C2F34"/>
              </a:solidFill>
              <a:highlight>
                <a:srgbClr val="FFFFFF"/>
              </a:highlight>
              <a:latin typeface="Roboto"/>
              <a:ea typeface="Roboto"/>
              <a:cs typeface="Roboto"/>
              <a:sym typeface="Roboto"/>
            </a:endParaRPr>
          </a:p>
          <a:p>
            <a:pPr indent="0" lvl="0" marL="0" rtl="0" algn="l">
              <a:spcBef>
                <a:spcPts val="0"/>
              </a:spcBef>
              <a:spcAft>
                <a:spcPts val="0"/>
              </a:spcAft>
              <a:buNone/>
            </a:pPr>
            <a:r>
              <a:rPr lang="fr-FR" sz="1050">
                <a:solidFill>
                  <a:srgbClr val="2C2F34"/>
                </a:solidFill>
                <a:highlight>
                  <a:srgbClr val="FFFFFF"/>
                </a:highlight>
                <a:latin typeface="Roboto"/>
                <a:ea typeface="Roboto"/>
                <a:cs typeface="Roboto"/>
                <a:sym typeface="Roboto"/>
              </a:rPr>
              <a:t>Lorsque le cœur pompe le sang, le sang oxygéné dans le corps augmente et lorsque le cœur se détend, le sang oxygéné diminue, à l'aide de capteurs, la différence de temps entre l'augmentation et la diminution du volume d'oxygène dans le sang est calculée, ce qui n'est rien d'autre qu'un pouls</a:t>
            </a:r>
            <a:endParaRPr sz="1050">
              <a:solidFill>
                <a:srgbClr val="2C2F34"/>
              </a:solidFill>
              <a:highlight>
                <a:srgbClr val="FFFFFF"/>
              </a:highlight>
              <a:latin typeface="Roboto"/>
              <a:ea typeface="Roboto"/>
              <a:cs typeface="Roboto"/>
              <a:sym typeface="Robo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23e6c37aba_2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23e6c37aba_2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FR" sz="1050">
                <a:solidFill>
                  <a:srgbClr val="2C2F34"/>
                </a:solidFill>
                <a:highlight>
                  <a:srgbClr val="FFFFFF"/>
                </a:highlight>
                <a:latin typeface="Roboto"/>
                <a:ea typeface="Roboto"/>
                <a:cs typeface="Roboto"/>
                <a:sym typeface="Roboto"/>
              </a:rPr>
              <a:t>Comme vous pouvez le voir sur l'image ci-dessus, </a:t>
            </a:r>
            <a:endParaRPr sz="1050">
              <a:solidFill>
                <a:srgbClr val="2C2F34"/>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050">
              <a:solidFill>
                <a:srgbClr val="2C2F34"/>
              </a:solidFill>
              <a:highlight>
                <a:srgbClr val="FFFFFF"/>
              </a:highlight>
              <a:latin typeface="Roboto"/>
              <a:ea typeface="Roboto"/>
              <a:cs typeface="Roboto"/>
              <a:sym typeface="Robot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23e6c37aba_2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23e6c37aba_2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fr-FR" sz="1000">
                <a:solidFill>
                  <a:srgbClr val="222222"/>
                </a:solidFill>
                <a:latin typeface="Times New Roman"/>
                <a:ea typeface="Times New Roman"/>
                <a:cs typeface="Times New Roman"/>
                <a:sym typeface="Times New Roman"/>
              </a:rPr>
              <a:t>Un thermomètre infrarouge pour la mesure de la température sans contact. Les thermomètres infrarouges fonctionnent sur la base du rayonnement du corps noir, selon lequel tout matériau dont la température est supérieure au zéro absolu comporte des molécules en mouvement</a:t>
            </a:r>
            <a:endParaRPr sz="1000">
              <a:solidFill>
                <a:srgbClr val="2C2F34"/>
              </a:solidFill>
              <a:highlight>
                <a:srgbClr val="FFFFFF"/>
              </a:highlight>
              <a:latin typeface="Roboto"/>
              <a:ea typeface="Roboto"/>
              <a:cs typeface="Roboto"/>
              <a:sym typeface="Robo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23e6c37aba_2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23e6c37aba_2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fr-FR" sz="1000">
                <a:solidFill>
                  <a:srgbClr val="222222"/>
                </a:solidFill>
                <a:latin typeface="Times New Roman"/>
                <a:ea typeface="Times New Roman"/>
                <a:cs typeface="Times New Roman"/>
                <a:sym typeface="Times New Roman"/>
              </a:rPr>
              <a:t>Un thermomètre infrarouge pour la mesure de la température sans contact. Les thermomètres infrarouges fonctionnent sur la base du rayonnement du corps noir, selon lequel tout matériau dont la température est supérieure au zéro absolu comporte des molécules en mouvement</a:t>
            </a:r>
            <a:endParaRPr sz="1000">
              <a:solidFill>
                <a:srgbClr val="2C2F34"/>
              </a:solidFill>
              <a:highlight>
                <a:srgbClr val="FFFFFF"/>
              </a:highlight>
              <a:latin typeface="Roboto"/>
              <a:ea typeface="Roboto"/>
              <a:cs typeface="Roboto"/>
              <a:sym typeface="Robo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23e6c37aba_2_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23e6c37aba_2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fr-FR" sz="1000">
                <a:solidFill>
                  <a:srgbClr val="222222"/>
                </a:solidFill>
                <a:latin typeface="Times New Roman"/>
                <a:ea typeface="Times New Roman"/>
                <a:cs typeface="Times New Roman"/>
                <a:sym typeface="Times New Roman"/>
              </a:rPr>
              <a:t>Un thermomètre infrarouge pour la mesure de la température sans contact. Les thermomètres infrarouges fonctionnent sur la base du rayonnement du corps noir, selon lequel tout matériau dont la température est supérieure au zéro absolu comporte des molécules en mouvement</a:t>
            </a:r>
            <a:endParaRPr sz="1000">
              <a:solidFill>
                <a:srgbClr val="2C2F34"/>
              </a:solidFill>
              <a:highlight>
                <a:srgbClr val="FFFFFF"/>
              </a:highlight>
              <a:latin typeface="Roboto"/>
              <a:ea typeface="Roboto"/>
              <a:cs typeface="Roboto"/>
              <a:sym typeface="Robo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23e6c37aba_2_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123e6c37aba_2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fr-FR" sz="1000">
                <a:solidFill>
                  <a:srgbClr val="222222"/>
                </a:solidFill>
                <a:latin typeface="Times New Roman"/>
                <a:ea typeface="Times New Roman"/>
                <a:cs typeface="Times New Roman"/>
                <a:sym typeface="Times New Roman"/>
              </a:rPr>
              <a:t>Un thermomètre infrarouge pour la mesure de la température sans contact. Les thermomètres infrarouges fonctionnent sur la base du rayonnement du corps noir, selon lequel tout matériau dont la température est supérieure au zéro absolu comporte des molécules en mouvement</a:t>
            </a:r>
            <a:endParaRPr sz="1000">
              <a:solidFill>
                <a:srgbClr val="2C2F34"/>
              </a:solidFill>
              <a:highlight>
                <a:srgbClr val="FFFFFF"/>
              </a:highlight>
              <a:latin typeface="Roboto"/>
              <a:ea typeface="Roboto"/>
              <a:cs typeface="Roboto"/>
              <a:sym typeface="Robo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21a5d2e63f_1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21a5d2e63f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21a5d2e63f_1_9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21a5d2e63f_1_9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bff40a5c86_2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bff40a5c86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21a5d2e63f_1_13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21a5d2e63f_1_1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21a5d2e63f_1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121a5d2e63f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21a5d2e63f_1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121a5d2e63f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21a5d2e63f_1_4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121a5d2e63f_1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18c9cf2d29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118c9cf2d2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FR" sz="3300">
                <a:solidFill>
                  <a:schemeClr val="dk1"/>
                </a:solidFill>
                <a:latin typeface="Georgia"/>
                <a:ea typeface="Georgia"/>
                <a:cs typeface="Georgia"/>
                <a:sym typeface="Georgia"/>
              </a:rPr>
              <a:t>On peut négocier des prix en gros disons 30€</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118c9cf2d29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118c9cf2d29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fr-FR" sz="1900">
                <a:solidFill>
                  <a:schemeClr val="dk1"/>
                </a:solidFill>
                <a:highlight>
                  <a:schemeClr val="lt1"/>
                </a:highlight>
                <a:latin typeface="Times New Roman"/>
                <a:ea typeface="Times New Roman"/>
                <a:cs typeface="Times New Roman"/>
                <a:sym typeface="Times New Roman"/>
              </a:rPr>
              <a:t>Cela explique en partie le fort dynamisme du secteur en termes d’innovations, si bien que  </a:t>
            </a:r>
            <a:endParaRPr sz="1900">
              <a:solidFill>
                <a:schemeClr val="dk1"/>
              </a:solidFill>
              <a:highlight>
                <a:schemeClr val="lt1"/>
              </a:highlight>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i="1" lang="fr-FR" sz="1700">
                <a:solidFill>
                  <a:schemeClr val="dk1"/>
                </a:solidFill>
                <a:latin typeface="Times New Roman"/>
                <a:ea typeface="Times New Roman"/>
                <a:cs typeface="Times New Roman"/>
                <a:sym typeface="Times New Roman"/>
              </a:rPr>
              <a:t>1 - </a:t>
            </a:r>
            <a:r>
              <a:rPr i="1" lang="fr-FR" sz="1700">
                <a:solidFill>
                  <a:schemeClr val="dk1"/>
                </a:solidFill>
                <a:latin typeface="Times New Roman"/>
                <a:ea typeface="Times New Roman"/>
                <a:cs typeface="Times New Roman"/>
                <a:sym typeface="Times New Roman"/>
              </a:rPr>
              <a:t>Le nombre de gens qui serait intéressé le marché</a:t>
            </a:r>
            <a:endParaRPr i="1" sz="170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i="1" lang="fr-FR" sz="1700">
                <a:solidFill>
                  <a:schemeClr val="dk1"/>
                </a:solidFill>
                <a:latin typeface="Times New Roman"/>
                <a:ea typeface="Times New Roman"/>
                <a:cs typeface="Times New Roman"/>
                <a:sym typeface="Times New Roman"/>
              </a:rPr>
              <a:t>2- Opportunités économique car </a:t>
            </a:r>
            <a:endParaRPr i="1" sz="1700">
              <a:solidFill>
                <a:schemeClr val="dk1"/>
              </a:solidFill>
              <a:latin typeface="Times New Roman"/>
              <a:ea typeface="Times New Roman"/>
              <a:cs typeface="Times New Roman"/>
              <a:sym typeface="Times New Roman"/>
            </a:endParaRPr>
          </a:p>
          <a:p>
            <a:pPr indent="-298450" lvl="0" marL="457200" rtl="0" algn="just">
              <a:lnSpc>
                <a:spcPct val="115000"/>
              </a:lnSpc>
              <a:spcBef>
                <a:spcPts val="0"/>
              </a:spcBef>
              <a:spcAft>
                <a:spcPts val="0"/>
              </a:spcAft>
              <a:buClr>
                <a:schemeClr val="dk1"/>
              </a:buClr>
              <a:buSzPts val="1100"/>
              <a:buChar char="-"/>
            </a:pPr>
            <a:r>
              <a:rPr i="1" lang="fr-FR" sz="1700">
                <a:solidFill>
                  <a:schemeClr val="dk1"/>
                </a:solidFill>
                <a:latin typeface="Times New Roman"/>
                <a:ea typeface="Times New Roman"/>
                <a:cs typeface="Times New Roman"/>
                <a:sym typeface="Times New Roman"/>
              </a:rPr>
              <a:t>- – </a:t>
            </a:r>
            <a:r>
              <a:rPr lang="fr-FR" sz="1200">
                <a:solidFill>
                  <a:schemeClr val="dk1"/>
                </a:solidFill>
                <a:highlight>
                  <a:srgbClr val="FFFFFF"/>
                </a:highlight>
              </a:rPr>
              <a:t> Il apparaît également que 6% du chiffre d’affaires global est alloué à la R&amp;D, qui s’appuie sur des partenariats publics/privés. Les deux tiers des entreprises ont un volet recherche et développement. 13% des structures, des startups, sont exclusivement actives en R&amp;D.</a:t>
            </a:r>
            <a:endParaRPr sz="1200">
              <a:solidFill>
                <a:schemeClr val="dk1"/>
              </a:solidFill>
              <a:highlight>
                <a:srgbClr val="FFFFFF"/>
              </a:highlight>
            </a:endParaRPr>
          </a:p>
          <a:p>
            <a:pPr indent="-304800" lvl="0" marL="457200" rtl="0" algn="l">
              <a:lnSpc>
                <a:spcPct val="97058"/>
              </a:lnSpc>
              <a:spcBef>
                <a:spcPts val="0"/>
              </a:spcBef>
              <a:spcAft>
                <a:spcPts val="0"/>
              </a:spcAft>
              <a:buClr>
                <a:schemeClr val="dk1"/>
              </a:buClr>
              <a:buSzPts val="1200"/>
              <a:buChar char="-"/>
            </a:pPr>
            <a:r>
              <a:rPr lang="fr-FR" sz="1400">
                <a:solidFill>
                  <a:schemeClr val="dk1"/>
                </a:solidFill>
                <a:highlight>
                  <a:srgbClr val="FFFFFF"/>
                </a:highlight>
                <a:latin typeface="Times New Roman"/>
                <a:ea typeface="Times New Roman"/>
                <a:cs typeface="Times New Roman"/>
                <a:sym typeface="Times New Roman"/>
              </a:rPr>
              <a:t>Les dispositifs médicaux ont une nette tendance à la digitalisation  développement des </a:t>
            </a:r>
            <a:r>
              <a:rPr lang="fr-FR" sz="1400">
                <a:solidFill>
                  <a:srgbClr val="FF0000"/>
                </a:solidFill>
                <a:highlight>
                  <a:srgbClr val="FFFFFF"/>
                </a:highlight>
                <a:uFill>
                  <a:noFill/>
                </a:uFill>
                <a:latin typeface="Times New Roman"/>
                <a:ea typeface="Times New Roman"/>
                <a:cs typeface="Times New Roman"/>
                <a:sym typeface="Times New Roman"/>
                <a:hlinkClick r:id="rId2">
                  <a:extLst>
                    <a:ext uri="{A12FA001-AC4F-418D-AE19-62706E023703}">
                      <ahyp:hlinkClr val="tx"/>
                    </a:ext>
                  </a:extLst>
                </a:hlinkClick>
              </a:rPr>
              <a:t>produits connectés</a:t>
            </a:r>
            <a:r>
              <a:rPr lang="fr-FR" sz="1400">
                <a:solidFill>
                  <a:schemeClr val="dk1"/>
                </a:solidFill>
                <a:highlight>
                  <a:srgbClr val="FFFFFF"/>
                </a:highlight>
                <a:latin typeface="Times New Roman"/>
                <a:ea typeface="Times New Roman"/>
                <a:cs typeface="Times New Roman"/>
                <a:sym typeface="Times New Roman"/>
              </a:rPr>
              <a:t>.</a:t>
            </a:r>
            <a:endParaRPr sz="1200">
              <a:solidFill>
                <a:schemeClr val="dk1"/>
              </a:solidFill>
              <a:highlight>
                <a:srgbClr val="FFFFFF"/>
              </a:highlight>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21a5d2e63f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121a5d2e63f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FR"/>
              <a:t>DREES </a:t>
            </a:r>
            <a:r>
              <a:rPr lang="fr-FR" sz="1050">
                <a:solidFill>
                  <a:srgbClr val="4D5156"/>
                </a:solidFill>
                <a:highlight>
                  <a:srgbClr val="FFFFFF"/>
                </a:highlight>
              </a:rPr>
              <a:t>La direction de la Recherche, des Études, de l'Évaluation et des Statistiques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bff40a5c86_2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bff40a5c86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bff40a5c86_2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bff40a5c86_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FR"/>
              <a:t>Lorsqu’un patient se présente dans un </a:t>
            </a:r>
            <a:r>
              <a:rPr lang="fr-FR"/>
              <a:t>hôpital, les premiers réflexes du personnel soignant après s'être entretenu avec le patient est la mesure des paramètres </a:t>
            </a:r>
            <a:r>
              <a:rPr lang="fr-FR"/>
              <a:t> physiologiques du corps (ce qui prend parfois du temps et demande l’utilisation de plusieurs appareils) c’est dans cette optique que nous avons penser à un concevoir un prototype qui mesure tout ces paramètres en un laps de temps. ce prototype permettra de mesurer la SP02, la </a:t>
            </a:r>
            <a:r>
              <a:rPr lang="fr-FR"/>
              <a:t>fréquence</a:t>
            </a:r>
            <a:r>
              <a:rPr lang="fr-FR"/>
              <a:t> cardiaque et la température.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21a5d2e63f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21a5d2e63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just">
              <a:lnSpc>
                <a:spcPct val="115000"/>
              </a:lnSpc>
              <a:spcBef>
                <a:spcPts val="0"/>
              </a:spcBef>
              <a:spcAft>
                <a:spcPts val="0"/>
              </a:spcAft>
              <a:buSzPts val="1100"/>
              <a:buChar char="-"/>
            </a:pPr>
            <a:r>
              <a:rPr lang="fr-FR" sz="1200">
                <a:solidFill>
                  <a:srgbClr val="303030"/>
                </a:solidFill>
                <a:highlight>
                  <a:srgbClr val="FFFFFF"/>
                </a:highlight>
                <a:latin typeface="Times New Roman"/>
                <a:ea typeface="Times New Roman"/>
                <a:cs typeface="Times New Roman"/>
                <a:sym typeface="Times New Roman"/>
              </a:rPr>
              <a:t>L’appareil utilise une méthode spectrophotométrique on émet deux ondes de deux fréquences différentes (rouge 660 nm et infrarouge 900 à 940 nm).</a:t>
            </a:r>
            <a:endParaRPr sz="1200">
              <a:solidFill>
                <a:srgbClr val="303030"/>
              </a:solidFill>
              <a:highlight>
                <a:srgbClr val="FFFFFF"/>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None/>
            </a:pPr>
            <a:r>
              <a:rPr lang="fr-FR" sz="1200">
                <a:solidFill>
                  <a:srgbClr val="303030"/>
                </a:solidFill>
                <a:highlight>
                  <a:srgbClr val="FFFFFF"/>
                </a:highlight>
                <a:latin typeface="Times New Roman"/>
                <a:ea typeface="Times New Roman"/>
                <a:cs typeface="Times New Roman"/>
                <a:sym typeface="Times New Roman"/>
              </a:rPr>
              <a:t> L'absorption de la lumière à ces longueurs d'onde diffère de manière significative entre le sang chargé d'oxygène et le sang ne contenant pas d'oxygène. L'hémoglobine oxygénée absorbe plus de lumière infrarouge et laisse passer plus de lumière rouge. L'hémoglobine désoxygénée laisse passer plus de lumière infrarouge et absorbe plus de lumière rouge.</a:t>
            </a:r>
            <a:endParaRPr sz="1200">
              <a:solidFill>
                <a:srgbClr val="303030"/>
              </a:solidFill>
              <a:highlight>
                <a:srgbClr val="FFFFFF"/>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None/>
            </a:pPr>
            <a:r>
              <a:rPr lang="fr-FR" sz="1200">
                <a:solidFill>
                  <a:srgbClr val="303030"/>
                </a:solidFill>
                <a:highlight>
                  <a:srgbClr val="FFFFFF"/>
                </a:highlight>
                <a:latin typeface="Times New Roman"/>
                <a:ea typeface="Times New Roman"/>
                <a:cs typeface="Times New Roman"/>
                <a:sym typeface="Times New Roman"/>
              </a:rPr>
              <a:t>Le capteur comporte une diode émettrice de lumière et de l’autre côté un récepteur de la lumière qui a traversé les tissus.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21a5d2e63f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21a5d2e63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21a5d2e63f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21a5d2e63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FR"/>
              <a:t>Pour les professionnels de santé cela comprend une formation d’utilisation du logiciel de prise de mesure et aussi de sauvegarde des dossier clients </a:t>
            </a:r>
            <a:endParaRPr/>
          </a:p>
        </p:txBody>
      </p:sp>
      <p:sp>
        <p:nvSpPr>
          <p:cNvPr id="124" name="Google Shape;12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18c9cf2d29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18c9cf2d2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fr-FR" sz="2800">
                <a:solidFill>
                  <a:schemeClr val="dk1"/>
                </a:solidFill>
                <a:highlight>
                  <a:srgbClr val="FFFFFF"/>
                </a:highlight>
                <a:latin typeface="Times New Roman"/>
                <a:ea typeface="Times New Roman"/>
                <a:cs typeface="Times New Roman"/>
                <a:sym typeface="Times New Roman"/>
              </a:rPr>
              <a:t>Caretaker</a:t>
            </a:r>
            <a:r>
              <a:rPr lang="fr-FR" sz="1400">
                <a:solidFill>
                  <a:schemeClr val="dk1"/>
                </a:solidFill>
                <a:highlight>
                  <a:srgbClr val="FFFFFF"/>
                </a:highlight>
                <a:latin typeface="Times New Roman"/>
                <a:ea typeface="Times New Roman"/>
                <a:cs typeface="Times New Roman"/>
                <a:sym typeface="Times New Roman"/>
              </a:rPr>
              <a:t> </a:t>
            </a:r>
            <a:r>
              <a:rPr lang="fr-FR" sz="1400">
                <a:solidFill>
                  <a:schemeClr val="dk1"/>
                </a:solidFill>
                <a:highlight>
                  <a:srgbClr val="FFFFFF"/>
                </a:highlight>
              </a:rPr>
              <a:t>est un dispositif innovant de surveillance des patients utilisant un simple capteur de doigt.</a:t>
            </a:r>
            <a:endParaRPr sz="1400">
              <a:solidFill>
                <a:schemeClr val="dk1"/>
              </a:solidFill>
              <a:highlight>
                <a:srgbClr val="FFFFFF"/>
              </a:highlight>
            </a:endParaRPr>
          </a:p>
          <a:p>
            <a:pPr indent="0" lvl="0" marL="0" rtl="0" algn="just">
              <a:lnSpc>
                <a:spcPct val="115000"/>
              </a:lnSpc>
              <a:spcBef>
                <a:spcPts val="0"/>
              </a:spcBef>
              <a:spcAft>
                <a:spcPts val="0"/>
              </a:spcAft>
              <a:buClr>
                <a:schemeClr val="dk1"/>
              </a:buClr>
              <a:buSzPts val="1100"/>
              <a:buFont typeface="Arial"/>
              <a:buNone/>
            </a:pPr>
            <a:r>
              <a:rPr lang="fr-FR" sz="1400">
                <a:solidFill>
                  <a:schemeClr val="dk1"/>
                </a:solidFill>
                <a:highlight>
                  <a:srgbClr val="FFFFFF"/>
                </a:highlight>
              </a:rPr>
              <a:t>Caretaker a développer une plateforme complète de surveillance des signes vitaux </a:t>
            </a:r>
            <a:r>
              <a:rPr lang="fr-FR" sz="1400">
                <a:solidFill>
                  <a:schemeClr val="dk1"/>
                </a:solidFill>
                <a:highlight>
                  <a:schemeClr val="lt1"/>
                </a:highlight>
              </a:rPr>
              <a:t>avec une précision du niveau des services soins intensifs, à l'aide d'un dispositif portatif et non invasif </a:t>
            </a:r>
            <a:r>
              <a:rPr lang="fr-FR" sz="1400">
                <a:solidFill>
                  <a:schemeClr val="dk1"/>
                </a:solidFill>
                <a:highlight>
                  <a:srgbClr val="FFFFFF"/>
                </a:highlight>
              </a:rPr>
              <a:t>conçue pour relier les médecins à leurs patients cela peut correspondre aux patients en hospitalisation mobile ou à domicile. </a:t>
            </a:r>
            <a:endParaRPr sz="1400">
              <a:solidFill>
                <a:schemeClr val="dk1"/>
              </a:solidFill>
              <a:highlight>
                <a:srgbClr val="FFFFFF"/>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18c9cf2d29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18c9cf2d29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ctr">
              <a:lnSpc>
                <a:spcPct val="90000"/>
              </a:lnSpc>
              <a:spcBef>
                <a:spcPts val="0"/>
              </a:spcBef>
              <a:spcAft>
                <a:spcPts val="0"/>
              </a:spcAft>
              <a:buClr>
                <a:schemeClr val="dk1"/>
              </a:buClr>
              <a:buSzPts val="1100"/>
              <a:buFont typeface="Arial"/>
              <a:buNone/>
            </a:pPr>
            <a:r>
              <a:rPr lang="fr-FR" sz="1200">
                <a:solidFill>
                  <a:srgbClr val="202124"/>
                </a:solidFill>
                <a:highlight>
                  <a:srgbClr val="FFFFFF"/>
                </a:highlight>
              </a:rPr>
              <a:t> DPI : dossier patient informatisé</a:t>
            </a:r>
            <a:endParaRPr sz="60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23" name="Shape 23"/>
        <p:cNvGrpSpPr/>
        <p:nvPr/>
      </p:nvGrpSpPr>
      <p:grpSpPr>
        <a:xfrm>
          <a:off x="0" y="0"/>
          <a:ext cx="0" cy="0"/>
          <a:chOff x="0" y="0"/>
          <a:chExt cx="0" cy="0"/>
        </a:xfrm>
      </p:grpSpPr>
      <p:sp>
        <p:nvSpPr>
          <p:cNvPr id="24" name="Google Shape;2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7.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hyperlink" Target="https://www.techniques-ingenieur.fr/base-documentaire/biomedical-pharma-th15/imagerie-medicale-42607210/" TargetMode="External"/><Relationship Id="rId4" Type="http://schemas.openxmlformats.org/officeDocument/2006/relationships/hyperlink" Target="https://www.techniques-ingenieur.fr/base-documentaire/biomedical-pharma-th15/imagerie-medicale-42607210/"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hyperlink" Target="https://drees.solidarites-sante.gouv.fr/etudes-et-statistiques/publications/panoramas-de-la-drees/article/les-etablissements-de-sante-edition-2019"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descr="https://www.univ-paris13.fr/wp-content/uploads/logoUSPN-site-1-1.png" id="84" name="Google Shape;84;p13"/>
          <p:cNvPicPr preferRelativeResize="0"/>
          <p:nvPr/>
        </p:nvPicPr>
        <p:blipFill>
          <a:blip r:embed="rId3">
            <a:alphaModFix/>
          </a:blip>
          <a:stretch>
            <a:fillRect/>
          </a:stretch>
        </p:blipFill>
        <p:spPr>
          <a:xfrm>
            <a:off x="152400" y="152400"/>
            <a:ext cx="2000250" cy="866775"/>
          </a:xfrm>
          <a:prstGeom prst="rect">
            <a:avLst/>
          </a:prstGeom>
          <a:noFill/>
          <a:ln>
            <a:noFill/>
          </a:ln>
        </p:spPr>
      </p:pic>
      <p:pic>
        <p:nvPicPr>
          <p:cNvPr descr="https://media-exp1.licdn.com/dms/image/C4E0BAQGNEVz_Lt9AYQ/company-logo_200_200/0?e=2159024400&amp;v=beta&amp;t=cx2orNE4S-sN_cGo0I1uunltsUX76R4avhulQMbuBWM" id="85" name="Google Shape;85;p13"/>
          <p:cNvPicPr preferRelativeResize="0"/>
          <p:nvPr/>
        </p:nvPicPr>
        <p:blipFill rotWithShape="1">
          <a:blip r:embed="rId4">
            <a:alphaModFix/>
          </a:blip>
          <a:srcRect b="18496" l="0" r="0" t="17943"/>
          <a:stretch/>
        </p:blipFill>
        <p:spPr>
          <a:xfrm>
            <a:off x="10208525" y="65638"/>
            <a:ext cx="1905000" cy="1192700"/>
          </a:xfrm>
          <a:prstGeom prst="rect">
            <a:avLst/>
          </a:prstGeom>
          <a:noFill/>
          <a:ln>
            <a:noFill/>
          </a:ln>
        </p:spPr>
      </p:pic>
      <p:sp>
        <p:nvSpPr>
          <p:cNvPr id="86" name="Google Shape;86;p13"/>
          <p:cNvSpPr txBox="1"/>
          <p:nvPr/>
        </p:nvSpPr>
        <p:spPr>
          <a:xfrm>
            <a:off x="2809100" y="3540075"/>
            <a:ext cx="6151800" cy="1098600"/>
          </a:xfrm>
          <a:prstGeom prst="rect">
            <a:avLst/>
          </a:prstGeom>
          <a:noFill/>
          <a:ln>
            <a:noFill/>
          </a:ln>
        </p:spPr>
        <p:txBody>
          <a:bodyPr anchorCtr="0" anchor="t" bIns="91425" lIns="91425" spcFirstLastPara="1" rIns="91425" wrap="square" tIns="91425">
            <a:noAutofit/>
          </a:bodyPr>
          <a:lstStyle/>
          <a:p>
            <a:pPr indent="0" lvl="0" marL="0" rtl="0" algn="ctr">
              <a:lnSpc>
                <a:spcPct val="107916"/>
              </a:lnSpc>
              <a:spcBef>
                <a:spcPts val="0"/>
              </a:spcBef>
              <a:spcAft>
                <a:spcPts val="800"/>
              </a:spcAft>
              <a:buNone/>
            </a:pPr>
            <a:r>
              <a:rPr b="1" lang="fr-FR" sz="2400">
                <a:solidFill>
                  <a:schemeClr val="dk1"/>
                </a:solidFill>
                <a:latin typeface="Georgia"/>
                <a:ea typeface="Georgia"/>
                <a:cs typeface="Georgia"/>
                <a:sym typeface="Georgia"/>
              </a:rPr>
              <a:t>Mesure de </a:t>
            </a:r>
            <a:r>
              <a:rPr b="1" lang="fr-FR" sz="2400">
                <a:solidFill>
                  <a:schemeClr val="dk1"/>
                </a:solidFill>
                <a:latin typeface="Georgia"/>
                <a:ea typeface="Georgia"/>
                <a:cs typeface="Georgia"/>
                <a:sym typeface="Georgia"/>
              </a:rPr>
              <a:t>paramètres</a:t>
            </a:r>
            <a:r>
              <a:rPr b="1" lang="fr-FR" sz="2400">
                <a:solidFill>
                  <a:schemeClr val="dk1"/>
                </a:solidFill>
                <a:latin typeface="Georgia"/>
                <a:ea typeface="Georgia"/>
                <a:cs typeface="Georgia"/>
                <a:sym typeface="Georgia"/>
              </a:rPr>
              <a:t> physiologique et gestion des données à l’aide d’une application mobile. </a:t>
            </a:r>
            <a:endParaRPr sz="2200">
              <a:latin typeface="Georgia"/>
              <a:ea typeface="Georgia"/>
              <a:cs typeface="Georgia"/>
              <a:sym typeface="Georgia"/>
            </a:endParaRPr>
          </a:p>
        </p:txBody>
      </p:sp>
      <p:sp>
        <p:nvSpPr>
          <p:cNvPr id="87" name="Google Shape;87;p13"/>
          <p:cNvSpPr txBox="1"/>
          <p:nvPr/>
        </p:nvSpPr>
        <p:spPr>
          <a:xfrm>
            <a:off x="1075575" y="4904200"/>
            <a:ext cx="10918800" cy="15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1500" u="sng">
                <a:latin typeface="Georgia"/>
                <a:ea typeface="Georgia"/>
                <a:cs typeface="Georgia"/>
                <a:sym typeface="Georgia"/>
              </a:rPr>
              <a:t>Réalisé par :</a:t>
            </a:r>
            <a:r>
              <a:rPr lang="fr-FR" sz="1500">
                <a:latin typeface="Georgia"/>
                <a:ea typeface="Georgia"/>
                <a:cs typeface="Georgia"/>
                <a:sym typeface="Georgia"/>
              </a:rPr>
              <a:t>														</a:t>
            </a:r>
            <a:r>
              <a:rPr lang="fr-FR" sz="1500" u="sng">
                <a:latin typeface="Georgia"/>
                <a:ea typeface="Georgia"/>
                <a:cs typeface="Georgia"/>
                <a:sym typeface="Georgia"/>
              </a:rPr>
              <a:t>Encadré par :</a:t>
            </a:r>
            <a:br>
              <a:rPr lang="fr-FR" sz="1500">
                <a:latin typeface="Georgia"/>
                <a:ea typeface="Georgia"/>
                <a:cs typeface="Georgia"/>
                <a:sym typeface="Georgia"/>
              </a:rPr>
            </a:br>
            <a:endParaRPr sz="1500">
              <a:latin typeface="Georgia"/>
              <a:ea typeface="Georgia"/>
              <a:cs typeface="Georgia"/>
              <a:sym typeface="Georgia"/>
            </a:endParaRPr>
          </a:p>
          <a:p>
            <a:pPr indent="0" lvl="0" marL="0" rtl="0" algn="l">
              <a:spcBef>
                <a:spcPts val="0"/>
              </a:spcBef>
              <a:spcAft>
                <a:spcPts val="0"/>
              </a:spcAft>
              <a:buNone/>
            </a:pPr>
            <a:r>
              <a:rPr lang="fr-FR" sz="1600">
                <a:latin typeface="Georgia"/>
                <a:ea typeface="Georgia"/>
                <a:cs typeface="Georgia"/>
                <a:sym typeface="Georgia"/>
              </a:rPr>
              <a:t>OUICH Jalaleddine													Monsieur OSMANI</a:t>
            </a:r>
            <a:endParaRPr sz="1600">
              <a:latin typeface="Georgia"/>
              <a:ea typeface="Georgia"/>
              <a:cs typeface="Georgia"/>
              <a:sym typeface="Georgia"/>
            </a:endParaRPr>
          </a:p>
          <a:p>
            <a:pPr indent="0" lvl="0" marL="0" rtl="0" algn="l">
              <a:spcBef>
                <a:spcPts val="0"/>
              </a:spcBef>
              <a:spcAft>
                <a:spcPts val="0"/>
              </a:spcAft>
              <a:buNone/>
            </a:pPr>
            <a:r>
              <a:rPr lang="fr-FR" sz="1600">
                <a:latin typeface="Georgia"/>
                <a:ea typeface="Georgia"/>
                <a:cs typeface="Georgia"/>
                <a:sym typeface="Georgia"/>
              </a:rPr>
              <a:t>RUIMY Eden</a:t>
            </a:r>
            <a:endParaRPr sz="1600">
              <a:latin typeface="Georgia"/>
              <a:ea typeface="Georgia"/>
              <a:cs typeface="Georgia"/>
              <a:sym typeface="Georgia"/>
            </a:endParaRPr>
          </a:p>
          <a:p>
            <a:pPr indent="0" lvl="0" marL="0" rtl="0" algn="l">
              <a:spcBef>
                <a:spcPts val="0"/>
              </a:spcBef>
              <a:spcAft>
                <a:spcPts val="0"/>
              </a:spcAft>
              <a:buNone/>
            </a:pPr>
            <a:r>
              <a:rPr lang="fr-FR" sz="1600">
                <a:latin typeface="Georgia"/>
                <a:ea typeface="Georgia"/>
                <a:cs typeface="Georgia"/>
                <a:sym typeface="Georgia"/>
              </a:rPr>
              <a:t>MWOUANTCHEU FANKAM Mylaine Jovanie</a:t>
            </a:r>
            <a:endParaRPr sz="1600">
              <a:latin typeface="Georgia"/>
              <a:ea typeface="Georgia"/>
              <a:cs typeface="Georgia"/>
              <a:sym typeface="Georgia"/>
            </a:endParaRPr>
          </a:p>
        </p:txBody>
      </p:sp>
      <p:sp>
        <p:nvSpPr>
          <p:cNvPr id="88" name="Google Shape;88;p13"/>
          <p:cNvSpPr txBox="1"/>
          <p:nvPr/>
        </p:nvSpPr>
        <p:spPr>
          <a:xfrm>
            <a:off x="2172600" y="1396725"/>
            <a:ext cx="7846800" cy="18360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FR" sz="4700">
                <a:latin typeface="Georgia"/>
                <a:ea typeface="Georgia"/>
                <a:cs typeface="Georgia"/>
                <a:sym typeface="Georgia"/>
              </a:rPr>
              <a:t>Projet IoT</a:t>
            </a:r>
            <a:endParaRPr b="1" sz="4700">
              <a:latin typeface="Georgia"/>
              <a:ea typeface="Georgia"/>
              <a:cs typeface="Georgia"/>
              <a:sym typeface="Georgia"/>
            </a:endParaRPr>
          </a:p>
        </p:txBody>
      </p:sp>
      <p:sp>
        <p:nvSpPr>
          <p:cNvPr id="89" name="Google Shape;89;p13"/>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2"/>
          <p:cNvSpPr txBox="1"/>
          <p:nvPr/>
        </p:nvSpPr>
        <p:spPr>
          <a:xfrm>
            <a:off x="163725" y="220350"/>
            <a:ext cx="7335600" cy="677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fr-FR" sz="3300">
                <a:solidFill>
                  <a:schemeClr val="dk1"/>
                </a:solidFill>
                <a:latin typeface="Georgia"/>
                <a:ea typeface="Georgia"/>
                <a:cs typeface="Georgia"/>
                <a:sym typeface="Georgia"/>
              </a:rPr>
              <a:t>4) Mesure et envoi des données</a:t>
            </a:r>
            <a:endParaRPr b="1" sz="3300">
              <a:solidFill>
                <a:schemeClr val="dk1"/>
              </a:solidFill>
              <a:latin typeface="Georgia"/>
              <a:ea typeface="Georgia"/>
              <a:cs typeface="Georgia"/>
              <a:sym typeface="Georgia"/>
            </a:endParaRPr>
          </a:p>
        </p:txBody>
      </p:sp>
      <p:sp>
        <p:nvSpPr>
          <p:cNvPr id="150" name="Google Shape;150;p22"/>
          <p:cNvSpPr txBox="1"/>
          <p:nvPr/>
        </p:nvSpPr>
        <p:spPr>
          <a:xfrm>
            <a:off x="505275" y="1147800"/>
            <a:ext cx="9809100" cy="3924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r-FR" sz="3600">
                <a:latin typeface="Times New Roman"/>
                <a:ea typeface="Times New Roman"/>
                <a:cs typeface="Times New Roman"/>
                <a:sym typeface="Times New Roman"/>
              </a:rPr>
              <a:t>Matériel utilisé</a:t>
            </a:r>
            <a:endParaRPr b="1" sz="3600">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t/>
            </a:r>
            <a:endParaRPr b="1" sz="3600">
              <a:latin typeface="Times New Roman"/>
              <a:ea typeface="Times New Roman"/>
              <a:cs typeface="Times New Roman"/>
              <a:sym typeface="Times New Roman"/>
            </a:endParaRPr>
          </a:p>
          <a:p>
            <a:pPr indent="-457200" lvl="0" marL="457200" rtl="0" algn="just">
              <a:lnSpc>
                <a:spcPct val="115000"/>
              </a:lnSpc>
              <a:spcBef>
                <a:spcPts val="0"/>
              </a:spcBef>
              <a:spcAft>
                <a:spcPts val="0"/>
              </a:spcAft>
              <a:buSzPts val="3600"/>
              <a:buFont typeface="Times New Roman"/>
              <a:buChar char="-"/>
            </a:pPr>
            <a:r>
              <a:rPr lang="fr-FR" sz="3600">
                <a:latin typeface="Times New Roman"/>
                <a:ea typeface="Times New Roman"/>
                <a:cs typeface="Times New Roman"/>
                <a:sym typeface="Times New Roman"/>
              </a:rPr>
              <a:t>U</a:t>
            </a:r>
            <a:r>
              <a:rPr lang="fr-FR" sz="3600">
                <a:latin typeface="Times New Roman"/>
                <a:ea typeface="Times New Roman"/>
                <a:cs typeface="Times New Roman"/>
                <a:sym typeface="Times New Roman"/>
              </a:rPr>
              <a:t>ne carte arduino</a:t>
            </a:r>
            <a:r>
              <a:rPr lang="fr-FR" sz="3600">
                <a:latin typeface="Times New Roman"/>
                <a:ea typeface="Times New Roman"/>
                <a:cs typeface="Times New Roman"/>
                <a:sym typeface="Times New Roman"/>
              </a:rPr>
              <a:t> Uno</a:t>
            </a:r>
            <a:endParaRPr sz="3600">
              <a:latin typeface="Times New Roman"/>
              <a:ea typeface="Times New Roman"/>
              <a:cs typeface="Times New Roman"/>
              <a:sym typeface="Times New Roman"/>
            </a:endParaRPr>
          </a:p>
          <a:p>
            <a:pPr indent="-457200" lvl="0" marL="457200" rtl="0" algn="just">
              <a:lnSpc>
                <a:spcPct val="115000"/>
              </a:lnSpc>
              <a:spcBef>
                <a:spcPts val="0"/>
              </a:spcBef>
              <a:spcAft>
                <a:spcPts val="0"/>
              </a:spcAft>
              <a:buSzPts val="3600"/>
              <a:buFont typeface="Times New Roman"/>
              <a:buChar char="-"/>
            </a:pPr>
            <a:r>
              <a:rPr lang="fr-FR" sz="3600">
                <a:latin typeface="Times New Roman"/>
                <a:ea typeface="Times New Roman"/>
                <a:cs typeface="Times New Roman"/>
                <a:sym typeface="Times New Roman"/>
              </a:rPr>
              <a:t>LCD 16*2</a:t>
            </a:r>
            <a:endParaRPr sz="3600">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t/>
            </a:r>
            <a:endParaRPr sz="3600">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t/>
            </a:r>
            <a:endParaRPr sz="3600">
              <a:latin typeface="Times New Roman"/>
              <a:ea typeface="Times New Roman"/>
              <a:cs typeface="Times New Roman"/>
              <a:sym typeface="Times New Roman"/>
            </a:endParaRPr>
          </a:p>
        </p:txBody>
      </p:sp>
      <p:pic>
        <p:nvPicPr>
          <p:cNvPr id="151" name="Google Shape;151;p22"/>
          <p:cNvPicPr preferRelativeResize="0"/>
          <p:nvPr/>
        </p:nvPicPr>
        <p:blipFill>
          <a:blip r:embed="rId3">
            <a:alphaModFix/>
          </a:blip>
          <a:stretch>
            <a:fillRect/>
          </a:stretch>
        </p:blipFill>
        <p:spPr>
          <a:xfrm>
            <a:off x="5858625" y="2994275"/>
            <a:ext cx="5734050" cy="2562225"/>
          </a:xfrm>
          <a:prstGeom prst="rect">
            <a:avLst/>
          </a:prstGeom>
          <a:noFill/>
          <a:ln>
            <a:noFill/>
          </a:ln>
        </p:spPr>
      </p:pic>
      <p:pic>
        <p:nvPicPr>
          <p:cNvPr id="152" name="Google Shape;152;p22"/>
          <p:cNvPicPr preferRelativeResize="0"/>
          <p:nvPr/>
        </p:nvPicPr>
        <p:blipFill>
          <a:blip r:embed="rId4">
            <a:alphaModFix/>
          </a:blip>
          <a:stretch>
            <a:fillRect/>
          </a:stretch>
        </p:blipFill>
        <p:spPr>
          <a:xfrm>
            <a:off x="2772675" y="4079400"/>
            <a:ext cx="2117700" cy="2117700"/>
          </a:xfrm>
          <a:prstGeom prst="rect">
            <a:avLst/>
          </a:prstGeom>
          <a:noFill/>
          <a:ln>
            <a:noFill/>
          </a:ln>
        </p:spPr>
      </p:pic>
      <p:sp>
        <p:nvSpPr>
          <p:cNvPr id="153" name="Google Shape;153;p22"/>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3"/>
          <p:cNvSpPr txBox="1"/>
          <p:nvPr/>
        </p:nvSpPr>
        <p:spPr>
          <a:xfrm>
            <a:off x="163725" y="220350"/>
            <a:ext cx="7335600" cy="677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fr-FR" sz="3300">
                <a:solidFill>
                  <a:schemeClr val="dk1"/>
                </a:solidFill>
                <a:latin typeface="Georgia"/>
                <a:ea typeface="Georgia"/>
                <a:cs typeface="Georgia"/>
                <a:sym typeface="Georgia"/>
              </a:rPr>
              <a:t>4) Mesure et envoi des données</a:t>
            </a:r>
            <a:endParaRPr b="1" sz="3300">
              <a:solidFill>
                <a:schemeClr val="dk1"/>
              </a:solidFill>
              <a:latin typeface="Georgia"/>
              <a:ea typeface="Georgia"/>
              <a:cs typeface="Georgia"/>
              <a:sym typeface="Georgia"/>
            </a:endParaRPr>
          </a:p>
        </p:txBody>
      </p:sp>
      <p:sp>
        <p:nvSpPr>
          <p:cNvPr id="159" name="Google Shape;159;p23"/>
          <p:cNvSpPr txBox="1"/>
          <p:nvPr/>
        </p:nvSpPr>
        <p:spPr>
          <a:xfrm>
            <a:off x="505275" y="1147800"/>
            <a:ext cx="9809100" cy="30222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r-FR" sz="3600">
                <a:latin typeface="Times New Roman"/>
                <a:ea typeface="Times New Roman"/>
                <a:cs typeface="Times New Roman"/>
                <a:sym typeface="Times New Roman"/>
              </a:rPr>
              <a:t>Matériel utilisé</a:t>
            </a:r>
            <a:endParaRPr b="1" sz="3600">
              <a:latin typeface="Times New Roman"/>
              <a:ea typeface="Times New Roman"/>
              <a:cs typeface="Times New Roman"/>
              <a:sym typeface="Times New Roman"/>
            </a:endParaRPr>
          </a:p>
          <a:p>
            <a:pPr indent="-425450" lvl="0" marL="457200" rtl="0" algn="just">
              <a:lnSpc>
                <a:spcPct val="115000"/>
              </a:lnSpc>
              <a:spcBef>
                <a:spcPts val="0"/>
              </a:spcBef>
              <a:spcAft>
                <a:spcPts val="0"/>
              </a:spcAft>
              <a:buClr>
                <a:schemeClr val="dk1"/>
              </a:buClr>
              <a:buSzPts val="3100"/>
              <a:buFont typeface="Times New Roman"/>
              <a:buChar char="-"/>
            </a:pPr>
            <a:r>
              <a:rPr lang="fr-FR" sz="3100">
                <a:solidFill>
                  <a:schemeClr val="dk1"/>
                </a:solidFill>
                <a:latin typeface="Times New Roman"/>
                <a:ea typeface="Times New Roman"/>
                <a:cs typeface="Times New Roman"/>
                <a:sym typeface="Times New Roman"/>
              </a:rPr>
              <a:t>Un capteur de BPM/SP02 (MAX 30100 XP)</a:t>
            </a:r>
            <a:endParaRPr sz="3100">
              <a:solidFill>
                <a:schemeClr val="dk1"/>
              </a:solidFill>
              <a:latin typeface="Times New Roman"/>
              <a:ea typeface="Times New Roman"/>
              <a:cs typeface="Times New Roman"/>
              <a:sym typeface="Times New Roman"/>
            </a:endParaRPr>
          </a:p>
          <a:p>
            <a:pPr indent="-425450" lvl="0" marL="457200" rtl="0" algn="just">
              <a:lnSpc>
                <a:spcPct val="115000"/>
              </a:lnSpc>
              <a:spcBef>
                <a:spcPts val="0"/>
              </a:spcBef>
              <a:spcAft>
                <a:spcPts val="0"/>
              </a:spcAft>
              <a:buClr>
                <a:schemeClr val="dk1"/>
              </a:buClr>
              <a:buSzPts val="3100"/>
              <a:buFont typeface="Times New Roman"/>
              <a:buChar char="-"/>
            </a:pPr>
            <a:r>
              <a:rPr lang="fr-FR" sz="3100">
                <a:solidFill>
                  <a:schemeClr val="dk1"/>
                </a:solidFill>
                <a:latin typeface="Times New Roman"/>
                <a:ea typeface="Times New Roman"/>
                <a:cs typeface="Times New Roman"/>
                <a:sym typeface="Times New Roman"/>
              </a:rPr>
              <a:t>Un capteur de Température (GY 90614)</a:t>
            </a:r>
            <a:endParaRPr sz="3100">
              <a:solidFill>
                <a:schemeClr val="dk1"/>
              </a:solidFill>
              <a:latin typeface="Times New Roman"/>
              <a:ea typeface="Times New Roman"/>
              <a:cs typeface="Times New Roman"/>
              <a:sym typeface="Times New Roman"/>
            </a:endParaRPr>
          </a:p>
          <a:p>
            <a:pPr indent="-425450" lvl="0" marL="457200" rtl="0" algn="just">
              <a:lnSpc>
                <a:spcPct val="115000"/>
              </a:lnSpc>
              <a:spcBef>
                <a:spcPts val="0"/>
              </a:spcBef>
              <a:spcAft>
                <a:spcPts val="0"/>
              </a:spcAft>
              <a:buClr>
                <a:schemeClr val="dk1"/>
              </a:buClr>
              <a:buSzPts val="3100"/>
              <a:buFont typeface="Times New Roman"/>
              <a:buChar char="-"/>
            </a:pPr>
            <a:r>
              <a:rPr lang="fr-FR" sz="3100">
                <a:solidFill>
                  <a:schemeClr val="dk1"/>
                </a:solidFill>
                <a:latin typeface="Times New Roman"/>
                <a:ea typeface="Times New Roman"/>
                <a:cs typeface="Times New Roman"/>
                <a:sym typeface="Times New Roman"/>
              </a:rPr>
              <a:t>Un module bluetooth (HC-06)</a:t>
            </a:r>
            <a:endParaRPr sz="3100">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t/>
            </a:r>
            <a:endParaRPr sz="3600">
              <a:latin typeface="Times New Roman"/>
              <a:ea typeface="Times New Roman"/>
              <a:cs typeface="Times New Roman"/>
              <a:sym typeface="Times New Roman"/>
            </a:endParaRPr>
          </a:p>
        </p:txBody>
      </p:sp>
      <p:pic>
        <p:nvPicPr>
          <p:cNvPr id="160" name="Google Shape;160;p23"/>
          <p:cNvPicPr preferRelativeResize="0"/>
          <p:nvPr/>
        </p:nvPicPr>
        <p:blipFill>
          <a:blip r:embed="rId3">
            <a:alphaModFix/>
          </a:blip>
          <a:stretch>
            <a:fillRect/>
          </a:stretch>
        </p:blipFill>
        <p:spPr>
          <a:xfrm>
            <a:off x="8702925" y="4435500"/>
            <a:ext cx="2419350" cy="1609725"/>
          </a:xfrm>
          <a:prstGeom prst="rect">
            <a:avLst/>
          </a:prstGeom>
          <a:noFill/>
          <a:ln>
            <a:noFill/>
          </a:ln>
        </p:spPr>
      </p:pic>
      <p:pic>
        <p:nvPicPr>
          <p:cNvPr id="161" name="Google Shape;161;p23"/>
          <p:cNvPicPr preferRelativeResize="0"/>
          <p:nvPr/>
        </p:nvPicPr>
        <p:blipFill>
          <a:blip r:embed="rId4">
            <a:alphaModFix/>
          </a:blip>
          <a:stretch>
            <a:fillRect/>
          </a:stretch>
        </p:blipFill>
        <p:spPr>
          <a:xfrm>
            <a:off x="4900613" y="4435500"/>
            <a:ext cx="2390775" cy="1876425"/>
          </a:xfrm>
          <a:prstGeom prst="rect">
            <a:avLst/>
          </a:prstGeom>
          <a:noFill/>
          <a:ln>
            <a:noFill/>
          </a:ln>
        </p:spPr>
      </p:pic>
      <p:pic>
        <p:nvPicPr>
          <p:cNvPr id="162" name="Google Shape;162;p23"/>
          <p:cNvPicPr preferRelativeResize="0"/>
          <p:nvPr/>
        </p:nvPicPr>
        <p:blipFill>
          <a:blip r:embed="rId5">
            <a:alphaModFix/>
          </a:blip>
          <a:stretch>
            <a:fillRect/>
          </a:stretch>
        </p:blipFill>
        <p:spPr>
          <a:xfrm>
            <a:off x="1371400" y="4314863"/>
            <a:ext cx="2117700" cy="2117700"/>
          </a:xfrm>
          <a:prstGeom prst="rect">
            <a:avLst/>
          </a:prstGeom>
          <a:noFill/>
          <a:ln>
            <a:noFill/>
          </a:ln>
        </p:spPr>
      </p:pic>
      <p:sp>
        <p:nvSpPr>
          <p:cNvPr id="163" name="Google Shape;163;p23"/>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4"/>
          <p:cNvSpPr txBox="1"/>
          <p:nvPr>
            <p:ph type="title"/>
          </p:nvPr>
        </p:nvSpPr>
        <p:spPr>
          <a:xfrm>
            <a:off x="67995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Description des composants</a:t>
            </a:r>
            <a:endParaRPr/>
          </a:p>
        </p:txBody>
      </p:sp>
      <p:sp>
        <p:nvSpPr>
          <p:cNvPr id="169" name="Google Shape;169;p24"/>
          <p:cNvSpPr txBox="1"/>
          <p:nvPr>
            <p:ph idx="1" type="body"/>
          </p:nvPr>
        </p:nvSpPr>
        <p:spPr>
          <a:xfrm>
            <a:off x="838200" y="1558500"/>
            <a:ext cx="109791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fr-FR" u="sng"/>
              <a:t>MAX 30100 XP</a:t>
            </a:r>
            <a:endParaRPr b="1" u="sng"/>
          </a:p>
          <a:p>
            <a:pPr indent="457200" lvl="0" marL="3200400" rtl="0" algn="l">
              <a:spcBef>
                <a:spcPts val="1000"/>
              </a:spcBef>
              <a:spcAft>
                <a:spcPts val="0"/>
              </a:spcAft>
              <a:buNone/>
            </a:pPr>
            <a:r>
              <a:t/>
            </a:r>
            <a:endParaRPr sz="2200">
              <a:latin typeface="Times New Roman"/>
              <a:ea typeface="Times New Roman"/>
              <a:cs typeface="Times New Roman"/>
              <a:sym typeface="Times New Roman"/>
            </a:endParaRPr>
          </a:p>
          <a:p>
            <a:pPr indent="0" lvl="0" marL="0" rtl="0" algn="l">
              <a:lnSpc>
                <a:spcPct val="140000"/>
              </a:lnSpc>
              <a:spcBef>
                <a:spcPts val="0"/>
              </a:spcBef>
              <a:spcAft>
                <a:spcPts val="0"/>
              </a:spcAft>
              <a:buNone/>
            </a:pPr>
            <a:r>
              <a:t/>
            </a:r>
            <a:endParaRPr b="1" sz="1750">
              <a:solidFill>
                <a:srgbClr val="2C2F34"/>
              </a:solidFill>
              <a:highlight>
                <a:srgbClr val="FFFFFF"/>
              </a:highlight>
              <a:latin typeface="Arial"/>
              <a:ea typeface="Arial"/>
              <a:cs typeface="Arial"/>
              <a:sym typeface="Arial"/>
            </a:endParaRPr>
          </a:p>
          <a:p>
            <a:pPr indent="0" lvl="0" marL="0" rtl="0" algn="l">
              <a:lnSpc>
                <a:spcPct val="140000"/>
              </a:lnSpc>
              <a:spcBef>
                <a:spcPts val="700"/>
              </a:spcBef>
              <a:spcAft>
                <a:spcPts val="0"/>
              </a:spcAft>
              <a:buNone/>
            </a:pPr>
            <a:r>
              <a:t/>
            </a:r>
            <a:endParaRPr b="1" sz="1750">
              <a:solidFill>
                <a:srgbClr val="2C2F34"/>
              </a:solidFill>
              <a:highlight>
                <a:srgbClr val="FFFFFF"/>
              </a:highlight>
              <a:latin typeface="Arial"/>
              <a:ea typeface="Arial"/>
              <a:cs typeface="Arial"/>
              <a:sym typeface="Arial"/>
            </a:endParaRPr>
          </a:p>
          <a:p>
            <a:pPr indent="-368300" lvl="0" marL="647700" rtl="0" algn="l">
              <a:lnSpc>
                <a:spcPct val="115000"/>
              </a:lnSpc>
              <a:spcBef>
                <a:spcPts val="700"/>
              </a:spcBef>
              <a:spcAft>
                <a:spcPts val="0"/>
              </a:spcAft>
              <a:buClr>
                <a:srgbClr val="2C2F34"/>
              </a:buClr>
              <a:buSzPts val="2200"/>
              <a:buFont typeface="Times New Roman"/>
              <a:buChar char="●"/>
            </a:pPr>
            <a:r>
              <a:rPr lang="fr-FR" sz="2200">
                <a:solidFill>
                  <a:srgbClr val="2C2F34"/>
                </a:solidFill>
                <a:highlight>
                  <a:srgbClr val="FFFFFF"/>
                </a:highlight>
                <a:latin typeface="Times New Roman"/>
                <a:ea typeface="Times New Roman"/>
                <a:cs typeface="Times New Roman"/>
                <a:sym typeface="Times New Roman"/>
              </a:rPr>
              <a:t>Basé sur le principe des oxymètres de pouls</a:t>
            </a:r>
            <a:endParaRPr sz="2200">
              <a:solidFill>
                <a:srgbClr val="2C2F34"/>
              </a:solidFill>
              <a:highlight>
                <a:srgbClr val="FFFFFF"/>
              </a:highlight>
              <a:latin typeface="Times New Roman"/>
              <a:ea typeface="Times New Roman"/>
              <a:cs typeface="Times New Roman"/>
              <a:sym typeface="Times New Roman"/>
            </a:endParaRPr>
          </a:p>
          <a:p>
            <a:pPr indent="-368300" lvl="0" marL="647700" rtl="0" algn="l">
              <a:lnSpc>
                <a:spcPct val="115000"/>
              </a:lnSpc>
              <a:spcBef>
                <a:spcPts val="0"/>
              </a:spcBef>
              <a:spcAft>
                <a:spcPts val="0"/>
              </a:spcAft>
              <a:buClr>
                <a:srgbClr val="2C2F34"/>
              </a:buClr>
              <a:buSzPts val="2200"/>
              <a:buFont typeface="Times New Roman"/>
              <a:buChar char="●"/>
            </a:pPr>
            <a:r>
              <a:rPr lang="fr-FR" sz="2200">
                <a:solidFill>
                  <a:srgbClr val="2C2F34"/>
                </a:solidFill>
                <a:highlight>
                  <a:srgbClr val="FFFFFF"/>
                </a:highlight>
                <a:latin typeface="Times New Roman"/>
                <a:ea typeface="Times New Roman"/>
                <a:cs typeface="Times New Roman"/>
                <a:sym typeface="Times New Roman"/>
              </a:rPr>
              <a:t>Fonctionnement ultra-basse consommation (</a:t>
            </a:r>
            <a:r>
              <a:rPr lang="fr-FR" sz="2200">
                <a:solidFill>
                  <a:srgbClr val="2C2F34"/>
                </a:solidFill>
                <a:highlight>
                  <a:schemeClr val="lt1"/>
                </a:highlight>
                <a:latin typeface="Times New Roman"/>
                <a:ea typeface="Times New Roman"/>
                <a:cs typeface="Times New Roman"/>
                <a:sym typeface="Times New Roman"/>
              </a:rPr>
              <a:t>1,8 V – 5,5 V)</a:t>
            </a:r>
            <a:endParaRPr sz="2200">
              <a:solidFill>
                <a:srgbClr val="2C2F34"/>
              </a:solidFill>
              <a:highlight>
                <a:schemeClr val="lt1"/>
              </a:highlight>
              <a:latin typeface="Times New Roman"/>
              <a:ea typeface="Times New Roman"/>
              <a:cs typeface="Times New Roman"/>
              <a:sym typeface="Times New Roman"/>
            </a:endParaRPr>
          </a:p>
          <a:p>
            <a:pPr indent="-368300" lvl="0" marL="647700" rtl="0" algn="l">
              <a:lnSpc>
                <a:spcPct val="115000"/>
              </a:lnSpc>
              <a:spcBef>
                <a:spcPts val="0"/>
              </a:spcBef>
              <a:spcAft>
                <a:spcPts val="0"/>
              </a:spcAft>
              <a:buClr>
                <a:srgbClr val="2C2F34"/>
              </a:buClr>
              <a:buSzPts val="2200"/>
              <a:buFont typeface="Times New Roman"/>
              <a:buChar char="●"/>
            </a:pPr>
            <a:r>
              <a:rPr lang="fr-FR" sz="2200">
                <a:solidFill>
                  <a:srgbClr val="2C2F34"/>
                </a:solidFill>
                <a:highlight>
                  <a:srgbClr val="FFFFFF"/>
                </a:highlight>
                <a:latin typeface="Times New Roman"/>
                <a:ea typeface="Times New Roman"/>
                <a:cs typeface="Times New Roman"/>
                <a:sym typeface="Times New Roman"/>
              </a:rPr>
              <a:t>Tension de fonctionnement Connexion I2C avec l’arduino</a:t>
            </a:r>
            <a:endParaRPr sz="2200">
              <a:solidFill>
                <a:srgbClr val="2C2F34"/>
              </a:solidFill>
              <a:highlight>
                <a:srgbClr val="FFFFFF"/>
              </a:highlight>
              <a:latin typeface="Times New Roman"/>
              <a:ea typeface="Times New Roman"/>
              <a:cs typeface="Times New Roman"/>
              <a:sym typeface="Times New Roman"/>
            </a:endParaRPr>
          </a:p>
          <a:p>
            <a:pPr indent="0" lvl="0" marL="0" rtl="0" algn="l">
              <a:spcBef>
                <a:spcPts val="3400"/>
              </a:spcBef>
              <a:spcAft>
                <a:spcPts val="0"/>
              </a:spcAft>
              <a:buNone/>
            </a:pPr>
            <a:r>
              <a:t/>
            </a:r>
            <a:endParaRPr sz="2200">
              <a:latin typeface="Times New Roman"/>
              <a:ea typeface="Times New Roman"/>
              <a:cs typeface="Times New Roman"/>
              <a:sym typeface="Times New Roman"/>
            </a:endParaRPr>
          </a:p>
          <a:p>
            <a:pPr indent="0" lvl="0" marL="0" rtl="0" algn="l">
              <a:spcBef>
                <a:spcPts val="1000"/>
              </a:spcBef>
              <a:spcAft>
                <a:spcPts val="0"/>
              </a:spcAft>
              <a:buNone/>
            </a:pPr>
            <a:r>
              <a:t/>
            </a:r>
            <a:endParaRPr sz="2200">
              <a:latin typeface="Times New Roman"/>
              <a:ea typeface="Times New Roman"/>
              <a:cs typeface="Times New Roman"/>
              <a:sym typeface="Times New Roman"/>
            </a:endParaRPr>
          </a:p>
          <a:p>
            <a:pPr indent="0" lvl="0" marL="0" rtl="0" algn="l">
              <a:spcBef>
                <a:spcPts val="1000"/>
              </a:spcBef>
              <a:spcAft>
                <a:spcPts val="0"/>
              </a:spcAft>
              <a:buNone/>
            </a:pPr>
            <a:r>
              <a:t/>
            </a:r>
            <a:endParaRPr sz="2200">
              <a:latin typeface="Times New Roman"/>
              <a:ea typeface="Times New Roman"/>
              <a:cs typeface="Times New Roman"/>
              <a:sym typeface="Times New Roman"/>
            </a:endParaRPr>
          </a:p>
          <a:p>
            <a:pPr indent="0" lvl="0" marL="0" rtl="0" algn="l">
              <a:spcBef>
                <a:spcPts val="1000"/>
              </a:spcBef>
              <a:spcAft>
                <a:spcPts val="0"/>
              </a:spcAft>
              <a:buNone/>
            </a:pPr>
            <a:r>
              <a:t/>
            </a:r>
            <a:endParaRPr sz="2200">
              <a:latin typeface="Times New Roman"/>
              <a:ea typeface="Times New Roman"/>
              <a:cs typeface="Times New Roman"/>
              <a:sym typeface="Times New Roman"/>
            </a:endParaRPr>
          </a:p>
          <a:p>
            <a:pPr indent="0" lvl="0" marL="0" rtl="0" algn="l">
              <a:spcBef>
                <a:spcPts val="1000"/>
              </a:spcBef>
              <a:spcAft>
                <a:spcPts val="0"/>
              </a:spcAft>
              <a:buNone/>
            </a:pPr>
            <a:r>
              <a:t/>
            </a:r>
            <a:endParaRPr sz="2200">
              <a:latin typeface="Times New Roman"/>
              <a:ea typeface="Times New Roman"/>
              <a:cs typeface="Times New Roman"/>
              <a:sym typeface="Times New Roman"/>
            </a:endParaRPr>
          </a:p>
          <a:p>
            <a:pPr indent="0" lvl="0" marL="0" rtl="0" algn="l">
              <a:spcBef>
                <a:spcPts val="1000"/>
              </a:spcBef>
              <a:spcAft>
                <a:spcPts val="0"/>
              </a:spcAft>
              <a:buNone/>
            </a:pPr>
            <a:r>
              <a:t/>
            </a:r>
            <a:endParaRPr sz="2200">
              <a:latin typeface="Times New Roman"/>
              <a:ea typeface="Times New Roman"/>
              <a:cs typeface="Times New Roman"/>
              <a:sym typeface="Times New Roman"/>
            </a:endParaRPr>
          </a:p>
          <a:p>
            <a:pPr indent="0" lvl="0" marL="0" rtl="0" algn="l">
              <a:spcBef>
                <a:spcPts val="1000"/>
              </a:spcBef>
              <a:spcAft>
                <a:spcPts val="0"/>
              </a:spcAft>
              <a:buNone/>
            </a:pPr>
            <a:r>
              <a:t/>
            </a:r>
            <a:endParaRPr b="1" sz="2200">
              <a:latin typeface="Times New Roman"/>
              <a:ea typeface="Times New Roman"/>
              <a:cs typeface="Times New Roman"/>
              <a:sym typeface="Times New Roman"/>
            </a:endParaRPr>
          </a:p>
          <a:p>
            <a:pPr indent="0" lvl="0" marL="0" rtl="0" algn="l">
              <a:spcBef>
                <a:spcPts val="1000"/>
              </a:spcBef>
              <a:spcAft>
                <a:spcPts val="0"/>
              </a:spcAft>
              <a:buNone/>
            </a:pPr>
            <a:r>
              <a:rPr b="1" lang="fr-FR" sz="2200">
                <a:latin typeface="Times New Roman"/>
                <a:ea typeface="Times New Roman"/>
                <a:cs typeface="Times New Roman"/>
                <a:sym typeface="Times New Roman"/>
              </a:rPr>
              <a:t>Pouls =</a:t>
            </a:r>
            <a:r>
              <a:rPr lang="fr-FR" sz="2200">
                <a:latin typeface="Times New Roman"/>
                <a:ea typeface="Times New Roman"/>
                <a:cs typeface="Times New Roman"/>
                <a:sym typeface="Times New Roman"/>
              </a:rPr>
              <a:t> </a:t>
            </a:r>
            <a:r>
              <a:rPr lang="fr-FR" sz="2200">
                <a:solidFill>
                  <a:srgbClr val="2C2F34"/>
                </a:solidFill>
                <a:highlight>
                  <a:srgbClr val="FFFFFF"/>
                </a:highlight>
                <a:latin typeface="Times New Roman"/>
                <a:ea typeface="Times New Roman"/>
                <a:cs typeface="Times New Roman"/>
                <a:sym typeface="Times New Roman"/>
              </a:rPr>
              <a:t>Différence de temps entre l'augmentation et la diminution du volume d'oxygène dans le sang.</a:t>
            </a:r>
            <a:endParaRPr sz="2200">
              <a:latin typeface="Times New Roman"/>
              <a:ea typeface="Times New Roman"/>
              <a:cs typeface="Times New Roman"/>
              <a:sym typeface="Times New Roman"/>
            </a:endParaRPr>
          </a:p>
          <a:p>
            <a:pPr indent="457200" lvl="0" marL="3200400" rtl="0" algn="l">
              <a:spcBef>
                <a:spcPts val="1000"/>
              </a:spcBef>
              <a:spcAft>
                <a:spcPts val="0"/>
              </a:spcAft>
              <a:buNone/>
            </a:pPr>
            <a:r>
              <a:t/>
            </a:r>
            <a:endParaRPr sz="2200">
              <a:latin typeface="Times New Roman"/>
              <a:ea typeface="Times New Roman"/>
              <a:cs typeface="Times New Roman"/>
              <a:sym typeface="Times New Roman"/>
            </a:endParaRPr>
          </a:p>
          <a:p>
            <a:pPr indent="0" lvl="0" marL="0" rtl="0" algn="l">
              <a:spcBef>
                <a:spcPts val="1000"/>
              </a:spcBef>
              <a:spcAft>
                <a:spcPts val="0"/>
              </a:spcAft>
              <a:buNone/>
            </a:pPr>
            <a:r>
              <a:t/>
            </a:r>
            <a:endParaRPr sz="2200">
              <a:latin typeface="Times New Roman"/>
              <a:ea typeface="Times New Roman"/>
              <a:cs typeface="Times New Roman"/>
              <a:sym typeface="Times New Roman"/>
            </a:endParaRPr>
          </a:p>
          <a:p>
            <a:pPr indent="0" lvl="0" marL="0" rtl="0" algn="l">
              <a:spcBef>
                <a:spcPts val="1000"/>
              </a:spcBef>
              <a:spcAft>
                <a:spcPts val="0"/>
              </a:spcAft>
              <a:buNone/>
            </a:pPr>
            <a:r>
              <a:t/>
            </a:r>
            <a:endParaRPr sz="2200">
              <a:latin typeface="Times New Roman"/>
              <a:ea typeface="Times New Roman"/>
              <a:cs typeface="Times New Roman"/>
              <a:sym typeface="Times New Roman"/>
            </a:endParaRPr>
          </a:p>
          <a:p>
            <a:pPr indent="0" lvl="0" marL="0" rtl="0" algn="l">
              <a:spcBef>
                <a:spcPts val="1000"/>
              </a:spcBef>
              <a:spcAft>
                <a:spcPts val="0"/>
              </a:spcAft>
              <a:buNone/>
            </a:pPr>
            <a:r>
              <a:t/>
            </a:r>
            <a:endParaRPr>
              <a:latin typeface="Times New Roman"/>
              <a:ea typeface="Times New Roman"/>
              <a:cs typeface="Times New Roman"/>
              <a:sym typeface="Times New Roman"/>
            </a:endParaRPr>
          </a:p>
        </p:txBody>
      </p:sp>
      <p:sp>
        <p:nvSpPr>
          <p:cNvPr id="170" name="Google Shape;170;p24"/>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pic>
        <p:nvPicPr>
          <p:cNvPr id="171" name="Google Shape;171;p24"/>
          <p:cNvPicPr preferRelativeResize="0"/>
          <p:nvPr/>
        </p:nvPicPr>
        <p:blipFill>
          <a:blip r:embed="rId3">
            <a:alphaModFix/>
          </a:blip>
          <a:stretch>
            <a:fillRect/>
          </a:stretch>
        </p:blipFill>
        <p:spPr>
          <a:xfrm>
            <a:off x="8542092" y="2545850"/>
            <a:ext cx="2880225" cy="2816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5"/>
          <p:cNvSpPr txBox="1"/>
          <p:nvPr>
            <p:ph type="title"/>
          </p:nvPr>
        </p:nvSpPr>
        <p:spPr>
          <a:xfrm>
            <a:off x="67995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Description des composants</a:t>
            </a:r>
            <a:endParaRPr/>
          </a:p>
        </p:txBody>
      </p:sp>
      <p:sp>
        <p:nvSpPr>
          <p:cNvPr id="177" name="Google Shape;177;p25"/>
          <p:cNvSpPr txBox="1"/>
          <p:nvPr>
            <p:ph idx="1" type="body"/>
          </p:nvPr>
        </p:nvSpPr>
        <p:spPr>
          <a:xfrm>
            <a:off x="838200" y="1558500"/>
            <a:ext cx="109791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fr-FR" u="sng"/>
              <a:t>MAX 30100 XP</a:t>
            </a:r>
            <a:endParaRPr b="1" u="sng"/>
          </a:p>
          <a:p>
            <a:pPr indent="0" lvl="0" marL="0" rtl="0" algn="ctr">
              <a:lnSpc>
                <a:spcPct val="140000"/>
              </a:lnSpc>
              <a:spcBef>
                <a:spcPts val="0"/>
              </a:spcBef>
              <a:spcAft>
                <a:spcPts val="0"/>
              </a:spcAft>
              <a:buClr>
                <a:schemeClr val="dk1"/>
              </a:buClr>
              <a:buSzPts val="1100"/>
              <a:buFont typeface="Arial"/>
              <a:buNone/>
            </a:pPr>
            <a:r>
              <a:rPr lang="fr-FR" sz="2200">
                <a:solidFill>
                  <a:srgbClr val="2C2F34"/>
                </a:solidFill>
                <a:highlight>
                  <a:srgbClr val="FFFFFF"/>
                </a:highlight>
                <a:latin typeface="Times New Roman"/>
                <a:ea typeface="Times New Roman"/>
                <a:cs typeface="Times New Roman"/>
                <a:sym typeface="Times New Roman"/>
              </a:rPr>
              <a:t>Défauts et erreurs de conception </a:t>
            </a:r>
            <a:endParaRPr sz="2200">
              <a:latin typeface="Times New Roman"/>
              <a:ea typeface="Times New Roman"/>
              <a:cs typeface="Times New Roman"/>
              <a:sym typeface="Times New Roman"/>
            </a:endParaRPr>
          </a:p>
          <a:p>
            <a:pPr indent="0" lvl="0" marL="0" rtl="0" algn="l">
              <a:spcBef>
                <a:spcPts val="1000"/>
              </a:spcBef>
              <a:spcAft>
                <a:spcPts val="0"/>
              </a:spcAft>
              <a:buNone/>
            </a:pPr>
            <a:r>
              <a:t/>
            </a:r>
            <a:endParaRPr sz="2200">
              <a:latin typeface="Times New Roman"/>
              <a:ea typeface="Times New Roman"/>
              <a:cs typeface="Times New Roman"/>
              <a:sym typeface="Times New Roman"/>
            </a:endParaRPr>
          </a:p>
          <a:p>
            <a:pPr indent="0" lvl="0" marL="0" rtl="0" algn="l">
              <a:spcBef>
                <a:spcPts val="1000"/>
              </a:spcBef>
              <a:spcAft>
                <a:spcPts val="0"/>
              </a:spcAft>
              <a:buNone/>
            </a:pPr>
            <a:r>
              <a:t/>
            </a:r>
            <a:endParaRPr sz="2200">
              <a:latin typeface="Times New Roman"/>
              <a:ea typeface="Times New Roman"/>
              <a:cs typeface="Times New Roman"/>
              <a:sym typeface="Times New Roman"/>
            </a:endParaRPr>
          </a:p>
          <a:p>
            <a:pPr indent="0" lvl="0" marL="0" rtl="0" algn="l">
              <a:spcBef>
                <a:spcPts val="1000"/>
              </a:spcBef>
              <a:spcAft>
                <a:spcPts val="0"/>
              </a:spcAft>
              <a:buNone/>
            </a:pPr>
            <a:r>
              <a:t/>
            </a:r>
            <a:endParaRPr sz="2200">
              <a:latin typeface="Times New Roman"/>
              <a:ea typeface="Times New Roman"/>
              <a:cs typeface="Times New Roman"/>
              <a:sym typeface="Times New Roman"/>
            </a:endParaRPr>
          </a:p>
          <a:p>
            <a:pPr indent="0" lvl="0" marL="0" rtl="0" algn="l">
              <a:spcBef>
                <a:spcPts val="1000"/>
              </a:spcBef>
              <a:spcAft>
                <a:spcPts val="0"/>
              </a:spcAft>
              <a:buNone/>
            </a:pPr>
            <a:r>
              <a:t/>
            </a:r>
            <a:endParaRPr sz="2200">
              <a:latin typeface="Times New Roman"/>
              <a:ea typeface="Times New Roman"/>
              <a:cs typeface="Times New Roman"/>
              <a:sym typeface="Times New Roman"/>
            </a:endParaRPr>
          </a:p>
          <a:p>
            <a:pPr indent="0" lvl="0" marL="0" rtl="0" algn="l">
              <a:spcBef>
                <a:spcPts val="1000"/>
              </a:spcBef>
              <a:spcAft>
                <a:spcPts val="0"/>
              </a:spcAft>
              <a:buNone/>
            </a:pPr>
            <a:r>
              <a:t/>
            </a:r>
            <a:endParaRPr b="1" sz="2200">
              <a:latin typeface="Times New Roman"/>
              <a:ea typeface="Times New Roman"/>
              <a:cs typeface="Times New Roman"/>
              <a:sym typeface="Times New Roman"/>
            </a:endParaRPr>
          </a:p>
          <a:p>
            <a:pPr indent="0" lvl="0" marL="0" rtl="0" algn="l">
              <a:spcBef>
                <a:spcPts val="1000"/>
              </a:spcBef>
              <a:spcAft>
                <a:spcPts val="0"/>
              </a:spcAft>
              <a:buNone/>
            </a:pPr>
            <a:r>
              <a:t/>
            </a:r>
            <a:endParaRPr sz="2200">
              <a:latin typeface="Times New Roman"/>
              <a:ea typeface="Times New Roman"/>
              <a:cs typeface="Times New Roman"/>
              <a:sym typeface="Times New Roman"/>
            </a:endParaRPr>
          </a:p>
          <a:p>
            <a:pPr indent="457200" lvl="0" marL="3200400" rtl="0" algn="l">
              <a:spcBef>
                <a:spcPts val="1000"/>
              </a:spcBef>
              <a:spcAft>
                <a:spcPts val="0"/>
              </a:spcAft>
              <a:buNone/>
            </a:pPr>
            <a:r>
              <a:t/>
            </a:r>
            <a:endParaRPr sz="2200">
              <a:latin typeface="Times New Roman"/>
              <a:ea typeface="Times New Roman"/>
              <a:cs typeface="Times New Roman"/>
              <a:sym typeface="Times New Roman"/>
            </a:endParaRPr>
          </a:p>
          <a:p>
            <a:pPr indent="0" lvl="0" marL="0" rtl="0" algn="l">
              <a:spcBef>
                <a:spcPts val="1000"/>
              </a:spcBef>
              <a:spcAft>
                <a:spcPts val="0"/>
              </a:spcAft>
              <a:buNone/>
            </a:pPr>
            <a:r>
              <a:t/>
            </a:r>
            <a:endParaRPr sz="2200">
              <a:latin typeface="Times New Roman"/>
              <a:ea typeface="Times New Roman"/>
              <a:cs typeface="Times New Roman"/>
              <a:sym typeface="Times New Roman"/>
            </a:endParaRPr>
          </a:p>
          <a:p>
            <a:pPr indent="0" lvl="0" marL="0" rtl="0" algn="l">
              <a:spcBef>
                <a:spcPts val="1000"/>
              </a:spcBef>
              <a:spcAft>
                <a:spcPts val="0"/>
              </a:spcAft>
              <a:buNone/>
            </a:pPr>
            <a:r>
              <a:t/>
            </a:r>
            <a:endParaRPr sz="2200">
              <a:latin typeface="Times New Roman"/>
              <a:ea typeface="Times New Roman"/>
              <a:cs typeface="Times New Roman"/>
              <a:sym typeface="Times New Roman"/>
            </a:endParaRPr>
          </a:p>
          <a:p>
            <a:pPr indent="0" lvl="0" marL="0" rtl="0" algn="l">
              <a:spcBef>
                <a:spcPts val="1000"/>
              </a:spcBef>
              <a:spcAft>
                <a:spcPts val="0"/>
              </a:spcAft>
              <a:buNone/>
            </a:pPr>
            <a:r>
              <a:t/>
            </a:r>
            <a:endParaRPr>
              <a:latin typeface="Times New Roman"/>
              <a:ea typeface="Times New Roman"/>
              <a:cs typeface="Times New Roman"/>
              <a:sym typeface="Times New Roman"/>
            </a:endParaRPr>
          </a:p>
        </p:txBody>
      </p:sp>
      <p:sp>
        <p:nvSpPr>
          <p:cNvPr id="178" name="Google Shape;178;p25"/>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pic>
        <p:nvPicPr>
          <p:cNvPr id="179" name="Google Shape;179;p25"/>
          <p:cNvPicPr preferRelativeResize="0"/>
          <p:nvPr/>
        </p:nvPicPr>
        <p:blipFill>
          <a:blip r:embed="rId3">
            <a:alphaModFix/>
          </a:blip>
          <a:stretch>
            <a:fillRect/>
          </a:stretch>
        </p:blipFill>
        <p:spPr>
          <a:xfrm>
            <a:off x="6373275" y="2945725"/>
            <a:ext cx="5140350" cy="3912275"/>
          </a:xfrm>
          <a:prstGeom prst="rect">
            <a:avLst/>
          </a:prstGeom>
          <a:noFill/>
          <a:ln>
            <a:noFill/>
          </a:ln>
        </p:spPr>
      </p:pic>
      <p:sp>
        <p:nvSpPr>
          <p:cNvPr id="180" name="Google Shape;180;p25"/>
          <p:cNvSpPr txBox="1"/>
          <p:nvPr/>
        </p:nvSpPr>
        <p:spPr>
          <a:xfrm>
            <a:off x="679950" y="3122300"/>
            <a:ext cx="5165400" cy="323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sz="2200">
                <a:solidFill>
                  <a:srgbClr val="2C2F34"/>
                </a:solidFill>
                <a:highlight>
                  <a:srgbClr val="FFFFFF"/>
                </a:highlight>
                <a:latin typeface="Roboto"/>
                <a:ea typeface="Roboto"/>
                <a:cs typeface="Roboto"/>
                <a:sym typeface="Roboto"/>
              </a:rPr>
              <a:t>L</a:t>
            </a:r>
            <a:r>
              <a:rPr lang="fr-FR" sz="2200">
                <a:solidFill>
                  <a:srgbClr val="2C2F34"/>
                </a:solidFill>
                <a:highlight>
                  <a:srgbClr val="FFFFFF"/>
                </a:highlight>
                <a:latin typeface="Roboto"/>
                <a:ea typeface="Roboto"/>
                <a:cs typeface="Roboto"/>
                <a:sym typeface="Roboto"/>
              </a:rPr>
              <a:t>es 3 résistances de 4,7k ohms sont alimentées par l'alimentation 1,8v, ce qui n'est pas suffisant pour la plupart des cartes de microcontrôleur avec des niveaux logiques plus élevés.</a:t>
            </a:r>
            <a:endParaRPr sz="2200">
              <a:solidFill>
                <a:srgbClr val="2C2F34"/>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2200">
              <a:solidFill>
                <a:srgbClr val="2C2F34"/>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fr-FR" sz="2200">
                <a:solidFill>
                  <a:srgbClr val="2C2F34"/>
                </a:solidFill>
                <a:highlight>
                  <a:srgbClr val="FFFFFF"/>
                </a:highlight>
                <a:latin typeface="Roboto"/>
                <a:ea typeface="Roboto"/>
                <a:cs typeface="Roboto"/>
                <a:sym typeface="Roboto"/>
              </a:rPr>
              <a:t>⇒ </a:t>
            </a:r>
            <a:r>
              <a:rPr b="1" lang="fr-FR" sz="1350">
                <a:solidFill>
                  <a:srgbClr val="2C2F34"/>
                </a:solidFill>
                <a:highlight>
                  <a:srgbClr val="FFFFFF"/>
                </a:highlight>
                <a:latin typeface="Roboto"/>
                <a:ea typeface="Roboto"/>
                <a:cs typeface="Roboto"/>
                <a:sym typeface="Roboto"/>
              </a:rPr>
              <a:t> </a:t>
            </a:r>
            <a:r>
              <a:rPr b="1" lang="fr-FR" sz="2200">
                <a:solidFill>
                  <a:srgbClr val="2C2F34"/>
                </a:solidFill>
                <a:highlight>
                  <a:srgbClr val="FFFFFF"/>
                </a:highlight>
                <a:latin typeface="Roboto"/>
                <a:ea typeface="Roboto"/>
                <a:cs typeface="Roboto"/>
                <a:sym typeface="Roboto"/>
              </a:rPr>
              <a:t>Retirez les 3 résistances du capteur et ajoutez des résistances externes</a:t>
            </a:r>
            <a:r>
              <a:rPr lang="fr-FR" sz="2200">
                <a:solidFill>
                  <a:srgbClr val="2C2F34"/>
                </a:solidFill>
                <a:highlight>
                  <a:srgbClr val="FFFFFF"/>
                </a:highlight>
                <a:latin typeface="Roboto"/>
                <a:ea typeface="Roboto"/>
                <a:cs typeface="Roboto"/>
                <a:sym typeface="Roboto"/>
              </a:rPr>
              <a:t> </a:t>
            </a:r>
            <a:r>
              <a:rPr b="1" lang="fr-FR" sz="2200">
                <a:solidFill>
                  <a:srgbClr val="2C2F34"/>
                </a:solidFill>
                <a:highlight>
                  <a:srgbClr val="FFFFFF"/>
                </a:highlight>
                <a:latin typeface="Roboto"/>
                <a:ea typeface="Roboto"/>
                <a:cs typeface="Roboto"/>
                <a:sym typeface="Roboto"/>
              </a:rPr>
              <a:t>alimenté à 5v.</a:t>
            </a:r>
            <a:endParaRPr b="1" sz="2200">
              <a:solidFill>
                <a:srgbClr val="2C2F34"/>
              </a:solidFill>
              <a:highlight>
                <a:srgbClr val="FFFFFF"/>
              </a:highlight>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6"/>
          <p:cNvSpPr txBox="1"/>
          <p:nvPr>
            <p:ph type="title"/>
          </p:nvPr>
        </p:nvSpPr>
        <p:spPr>
          <a:xfrm>
            <a:off x="67995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Description des composants</a:t>
            </a:r>
            <a:endParaRPr/>
          </a:p>
        </p:txBody>
      </p:sp>
      <p:sp>
        <p:nvSpPr>
          <p:cNvPr id="186" name="Google Shape;186;p26"/>
          <p:cNvSpPr txBox="1"/>
          <p:nvPr>
            <p:ph idx="1" type="body"/>
          </p:nvPr>
        </p:nvSpPr>
        <p:spPr>
          <a:xfrm>
            <a:off x="838200" y="1558500"/>
            <a:ext cx="55719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fr-FR" u="sng"/>
              <a:t>GY 90614</a:t>
            </a:r>
            <a:endParaRPr b="1" u="sng"/>
          </a:p>
          <a:p>
            <a:pPr indent="0" lvl="0" marL="0" rtl="0" algn="l">
              <a:spcBef>
                <a:spcPts val="1000"/>
              </a:spcBef>
              <a:spcAft>
                <a:spcPts val="0"/>
              </a:spcAft>
              <a:buNone/>
            </a:pPr>
            <a:r>
              <a:t/>
            </a:r>
            <a:endParaRPr sz="2200">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fr-FR" sz="2200">
                <a:solidFill>
                  <a:srgbClr val="222222"/>
                </a:solidFill>
                <a:latin typeface="Times New Roman"/>
                <a:ea typeface="Times New Roman"/>
                <a:cs typeface="Times New Roman"/>
                <a:sym typeface="Times New Roman"/>
              </a:rPr>
              <a:t>Thermomètre infrarouge pour la mesure de la température sans contact</a:t>
            </a:r>
            <a:endParaRPr sz="2200">
              <a:latin typeface="Times New Roman"/>
              <a:ea typeface="Times New Roman"/>
              <a:cs typeface="Times New Roman"/>
              <a:sym typeface="Times New Roman"/>
            </a:endParaRPr>
          </a:p>
          <a:p>
            <a:pPr indent="0" lvl="0" marL="0" rtl="0" algn="l">
              <a:spcBef>
                <a:spcPts val="1000"/>
              </a:spcBef>
              <a:spcAft>
                <a:spcPts val="0"/>
              </a:spcAft>
              <a:buNone/>
            </a:pPr>
            <a:r>
              <a:t/>
            </a:r>
            <a:endParaRPr sz="2200">
              <a:latin typeface="Times New Roman"/>
              <a:ea typeface="Times New Roman"/>
              <a:cs typeface="Times New Roman"/>
              <a:sym typeface="Times New Roman"/>
            </a:endParaRPr>
          </a:p>
          <a:p>
            <a:pPr indent="0" lvl="0" marL="0" rtl="0" algn="l">
              <a:spcBef>
                <a:spcPts val="1000"/>
              </a:spcBef>
              <a:spcAft>
                <a:spcPts val="0"/>
              </a:spcAft>
              <a:buNone/>
            </a:pPr>
            <a:r>
              <a:rPr lang="fr-FR" sz="2250">
                <a:solidFill>
                  <a:srgbClr val="333333"/>
                </a:solidFill>
                <a:highlight>
                  <a:srgbClr val="FFFFFF"/>
                </a:highlight>
                <a:latin typeface="STHeiti"/>
                <a:ea typeface="STHeiti"/>
                <a:cs typeface="STHeiti"/>
                <a:sym typeface="STHeiti"/>
              </a:rPr>
              <a:t>Haute précision de 0,5 ° C</a:t>
            </a:r>
            <a:endParaRPr sz="2250">
              <a:solidFill>
                <a:srgbClr val="333333"/>
              </a:solidFill>
              <a:highlight>
                <a:srgbClr val="FFFFFF"/>
              </a:highlight>
              <a:latin typeface="STHeiti"/>
              <a:ea typeface="STHeiti"/>
              <a:cs typeface="STHeiti"/>
              <a:sym typeface="STHeiti"/>
            </a:endParaRPr>
          </a:p>
          <a:p>
            <a:pPr indent="0" lvl="0" marL="0" rtl="0" algn="l">
              <a:spcBef>
                <a:spcPts val="1000"/>
              </a:spcBef>
              <a:spcAft>
                <a:spcPts val="0"/>
              </a:spcAft>
              <a:buNone/>
            </a:pPr>
            <a:r>
              <a:t/>
            </a:r>
            <a:endParaRPr sz="2250">
              <a:solidFill>
                <a:srgbClr val="333333"/>
              </a:solidFill>
              <a:highlight>
                <a:srgbClr val="FFFFFF"/>
              </a:highlight>
              <a:latin typeface="STHeiti"/>
              <a:ea typeface="STHeiti"/>
              <a:cs typeface="STHeiti"/>
              <a:sym typeface="STHeiti"/>
            </a:endParaRPr>
          </a:p>
          <a:p>
            <a:pPr indent="0" lvl="0" marL="0" rtl="0" algn="l">
              <a:spcBef>
                <a:spcPts val="1000"/>
              </a:spcBef>
              <a:spcAft>
                <a:spcPts val="0"/>
              </a:spcAft>
              <a:buNone/>
            </a:pPr>
            <a:r>
              <a:rPr lang="fr-FR" sz="2250">
                <a:solidFill>
                  <a:srgbClr val="333333"/>
                </a:solidFill>
                <a:highlight>
                  <a:srgbClr val="FFFFFF"/>
                </a:highlight>
                <a:latin typeface="STHeiti"/>
                <a:ea typeface="STHeiti"/>
                <a:cs typeface="STHeiti"/>
                <a:sym typeface="STHeiti"/>
              </a:rPr>
              <a:t>Communication via une interface I2C</a:t>
            </a:r>
            <a:endParaRPr sz="2250">
              <a:solidFill>
                <a:srgbClr val="333333"/>
              </a:solidFill>
              <a:highlight>
                <a:srgbClr val="FFFFFF"/>
              </a:highlight>
              <a:latin typeface="STHeiti"/>
              <a:ea typeface="STHeiti"/>
              <a:cs typeface="STHeiti"/>
              <a:sym typeface="STHeiti"/>
            </a:endParaRPr>
          </a:p>
          <a:p>
            <a:pPr indent="0" lvl="0" marL="0" rtl="0" algn="l">
              <a:spcBef>
                <a:spcPts val="1000"/>
              </a:spcBef>
              <a:spcAft>
                <a:spcPts val="0"/>
              </a:spcAft>
              <a:buNone/>
            </a:pPr>
            <a:r>
              <a:t/>
            </a:r>
            <a:endParaRPr sz="2200">
              <a:latin typeface="Times New Roman"/>
              <a:ea typeface="Times New Roman"/>
              <a:cs typeface="Times New Roman"/>
              <a:sym typeface="Times New Roman"/>
            </a:endParaRPr>
          </a:p>
          <a:p>
            <a:pPr indent="0" lvl="0" marL="0" rtl="0" algn="l">
              <a:spcBef>
                <a:spcPts val="1000"/>
              </a:spcBef>
              <a:spcAft>
                <a:spcPts val="0"/>
              </a:spcAft>
              <a:buNone/>
            </a:pPr>
            <a:r>
              <a:t/>
            </a:r>
            <a:endParaRPr sz="2200">
              <a:latin typeface="Times New Roman"/>
              <a:ea typeface="Times New Roman"/>
              <a:cs typeface="Times New Roman"/>
              <a:sym typeface="Times New Roman"/>
            </a:endParaRPr>
          </a:p>
          <a:p>
            <a:pPr indent="0" lvl="0" marL="0" rtl="0" algn="l">
              <a:spcBef>
                <a:spcPts val="1000"/>
              </a:spcBef>
              <a:spcAft>
                <a:spcPts val="0"/>
              </a:spcAft>
              <a:buNone/>
            </a:pPr>
            <a:r>
              <a:t/>
            </a:r>
            <a:endParaRPr sz="2200">
              <a:latin typeface="Times New Roman"/>
              <a:ea typeface="Times New Roman"/>
              <a:cs typeface="Times New Roman"/>
              <a:sym typeface="Times New Roman"/>
            </a:endParaRPr>
          </a:p>
          <a:p>
            <a:pPr indent="0" lvl="0" marL="0" rtl="0" algn="l">
              <a:spcBef>
                <a:spcPts val="1000"/>
              </a:spcBef>
              <a:spcAft>
                <a:spcPts val="0"/>
              </a:spcAft>
              <a:buNone/>
            </a:pPr>
            <a:r>
              <a:t/>
            </a:r>
            <a:endParaRPr sz="2200">
              <a:latin typeface="Times New Roman"/>
              <a:ea typeface="Times New Roman"/>
              <a:cs typeface="Times New Roman"/>
              <a:sym typeface="Times New Roman"/>
            </a:endParaRPr>
          </a:p>
          <a:p>
            <a:pPr indent="0" lvl="0" marL="0" rtl="0" algn="l">
              <a:spcBef>
                <a:spcPts val="1000"/>
              </a:spcBef>
              <a:spcAft>
                <a:spcPts val="0"/>
              </a:spcAft>
              <a:buNone/>
            </a:pPr>
            <a:r>
              <a:t/>
            </a:r>
            <a:endParaRPr b="1" sz="2200">
              <a:latin typeface="Times New Roman"/>
              <a:ea typeface="Times New Roman"/>
              <a:cs typeface="Times New Roman"/>
              <a:sym typeface="Times New Roman"/>
            </a:endParaRPr>
          </a:p>
          <a:p>
            <a:pPr indent="0" lvl="0" marL="0" rtl="0" algn="l">
              <a:spcBef>
                <a:spcPts val="1000"/>
              </a:spcBef>
              <a:spcAft>
                <a:spcPts val="0"/>
              </a:spcAft>
              <a:buNone/>
            </a:pPr>
            <a:r>
              <a:t/>
            </a:r>
            <a:endParaRPr sz="2200">
              <a:latin typeface="Times New Roman"/>
              <a:ea typeface="Times New Roman"/>
              <a:cs typeface="Times New Roman"/>
              <a:sym typeface="Times New Roman"/>
            </a:endParaRPr>
          </a:p>
          <a:p>
            <a:pPr indent="457200" lvl="0" marL="3200400" rtl="0" algn="l">
              <a:spcBef>
                <a:spcPts val="1000"/>
              </a:spcBef>
              <a:spcAft>
                <a:spcPts val="0"/>
              </a:spcAft>
              <a:buNone/>
            </a:pPr>
            <a:r>
              <a:t/>
            </a:r>
            <a:endParaRPr sz="2200">
              <a:latin typeface="Times New Roman"/>
              <a:ea typeface="Times New Roman"/>
              <a:cs typeface="Times New Roman"/>
              <a:sym typeface="Times New Roman"/>
            </a:endParaRPr>
          </a:p>
          <a:p>
            <a:pPr indent="0" lvl="0" marL="0" rtl="0" algn="l">
              <a:spcBef>
                <a:spcPts val="1000"/>
              </a:spcBef>
              <a:spcAft>
                <a:spcPts val="0"/>
              </a:spcAft>
              <a:buNone/>
            </a:pPr>
            <a:r>
              <a:t/>
            </a:r>
            <a:endParaRPr sz="2200">
              <a:latin typeface="Times New Roman"/>
              <a:ea typeface="Times New Roman"/>
              <a:cs typeface="Times New Roman"/>
              <a:sym typeface="Times New Roman"/>
            </a:endParaRPr>
          </a:p>
          <a:p>
            <a:pPr indent="0" lvl="0" marL="0" rtl="0" algn="l">
              <a:spcBef>
                <a:spcPts val="1000"/>
              </a:spcBef>
              <a:spcAft>
                <a:spcPts val="0"/>
              </a:spcAft>
              <a:buNone/>
            </a:pPr>
            <a:r>
              <a:t/>
            </a:r>
            <a:endParaRPr sz="2200">
              <a:latin typeface="Times New Roman"/>
              <a:ea typeface="Times New Roman"/>
              <a:cs typeface="Times New Roman"/>
              <a:sym typeface="Times New Roman"/>
            </a:endParaRPr>
          </a:p>
          <a:p>
            <a:pPr indent="0" lvl="0" marL="0" rtl="0" algn="l">
              <a:spcBef>
                <a:spcPts val="1000"/>
              </a:spcBef>
              <a:spcAft>
                <a:spcPts val="0"/>
              </a:spcAft>
              <a:buNone/>
            </a:pPr>
            <a:r>
              <a:t/>
            </a:r>
            <a:endParaRPr>
              <a:latin typeface="Times New Roman"/>
              <a:ea typeface="Times New Roman"/>
              <a:cs typeface="Times New Roman"/>
              <a:sym typeface="Times New Roman"/>
            </a:endParaRPr>
          </a:p>
        </p:txBody>
      </p:sp>
      <p:pic>
        <p:nvPicPr>
          <p:cNvPr id="187" name="Google Shape;187;p26"/>
          <p:cNvPicPr preferRelativeResize="0"/>
          <p:nvPr/>
        </p:nvPicPr>
        <p:blipFill>
          <a:blip r:embed="rId3">
            <a:alphaModFix/>
          </a:blip>
          <a:stretch>
            <a:fillRect/>
          </a:stretch>
        </p:blipFill>
        <p:spPr>
          <a:xfrm>
            <a:off x="7617575" y="2716388"/>
            <a:ext cx="3059150" cy="2035425"/>
          </a:xfrm>
          <a:prstGeom prst="rect">
            <a:avLst/>
          </a:prstGeom>
          <a:noFill/>
          <a:ln>
            <a:noFill/>
          </a:ln>
        </p:spPr>
      </p:pic>
      <p:sp>
        <p:nvSpPr>
          <p:cNvPr id="188" name="Google Shape;188;p26"/>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7"/>
          <p:cNvSpPr txBox="1"/>
          <p:nvPr>
            <p:ph type="title"/>
          </p:nvPr>
        </p:nvSpPr>
        <p:spPr>
          <a:xfrm>
            <a:off x="67995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Description des composants</a:t>
            </a:r>
            <a:endParaRPr/>
          </a:p>
        </p:txBody>
      </p:sp>
      <p:sp>
        <p:nvSpPr>
          <p:cNvPr id="194" name="Google Shape;194;p27"/>
          <p:cNvSpPr txBox="1"/>
          <p:nvPr>
            <p:ph idx="1" type="body"/>
          </p:nvPr>
        </p:nvSpPr>
        <p:spPr>
          <a:xfrm>
            <a:off x="838200" y="1558500"/>
            <a:ext cx="68775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fr-FR" u="sng"/>
              <a:t>BLE HC-06</a:t>
            </a:r>
            <a:endParaRPr b="1" u="sng"/>
          </a:p>
          <a:p>
            <a:pPr indent="0" lvl="0" marL="0" rtl="0" algn="l">
              <a:spcBef>
                <a:spcPts val="1000"/>
              </a:spcBef>
              <a:spcAft>
                <a:spcPts val="0"/>
              </a:spcAft>
              <a:buNone/>
            </a:pPr>
            <a:r>
              <a:t/>
            </a:r>
            <a:endParaRPr sz="2200">
              <a:latin typeface="Times New Roman"/>
              <a:ea typeface="Times New Roman"/>
              <a:cs typeface="Times New Roman"/>
              <a:sym typeface="Times New Roman"/>
            </a:endParaRPr>
          </a:p>
          <a:p>
            <a:pPr indent="0" lvl="0" marL="0" rtl="0" algn="l">
              <a:spcBef>
                <a:spcPts val="1000"/>
              </a:spcBef>
              <a:spcAft>
                <a:spcPts val="0"/>
              </a:spcAft>
              <a:buNone/>
            </a:pPr>
            <a:r>
              <a:t/>
            </a:r>
            <a:endParaRPr sz="2200">
              <a:latin typeface="Times New Roman"/>
              <a:ea typeface="Times New Roman"/>
              <a:cs typeface="Times New Roman"/>
              <a:sym typeface="Times New Roman"/>
            </a:endParaRPr>
          </a:p>
          <a:p>
            <a:pPr indent="0" lvl="0" marL="0" rtl="0" algn="just">
              <a:lnSpc>
                <a:spcPct val="115000"/>
              </a:lnSpc>
              <a:spcBef>
                <a:spcPts val="1000"/>
              </a:spcBef>
              <a:spcAft>
                <a:spcPts val="0"/>
              </a:spcAft>
              <a:buNone/>
            </a:pPr>
            <a:r>
              <a:rPr lang="fr-FR" sz="1600">
                <a:solidFill>
                  <a:srgbClr val="111111"/>
                </a:solidFill>
                <a:latin typeface="Times New Roman"/>
                <a:ea typeface="Times New Roman"/>
                <a:cs typeface="Times New Roman"/>
                <a:sym typeface="Times New Roman"/>
              </a:rPr>
              <a:t>Etablir une liaison Bluetooth (liaison série) entre une carte Arduino et l’application mobile</a:t>
            </a:r>
            <a:endParaRPr sz="1600">
              <a:solidFill>
                <a:srgbClr val="111111"/>
              </a:solidFill>
              <a:latin typeface="Times New Roman"/>
              <a:ea typeface="Times New Roman"/>
              <a:cs typeface="Times New Roman"/>
              <a:sym typeface="Times New Roman"/>
            </a:endParaRPr>
          </a:p>
          <a:p>
            <a:pPr indent="0" lvl="0" marL="0" rtl="0" algn="just">
              <a:lnSpc>
                <a:spcPct val="115000"/>
              </a:lnSpc>
              <a:spcBef>
                <a:spcPts val="1000"/>
              </a:spcBef>
              <a:spcAft>
                <a:spcPts val="0"/>
              </a:spcAft>
              <a:buNone/>
            </a:pPr>
            <a:r>
              <a:rPr lang="fr-FR" sz="1600">
                <a:latin typeface="Times New Roman"/>
                <a:ea typeface="Times New Roman"/>
                <a:cs typeface="Times New Roman"/>
                <a:sym typeface="Times New Roman"/>
              </a:rPr>
              <a:t>-</a:t>
            </a:r>
            <a:r>
              <a:rPr lang="fr-FR" sz="1600">
                <a:highlight>
                  <a:srgbClr val="FFFFFF"/>
                </a:highlight>
                <a:latin typeface="Times New Roman"/>
                <a:ea typeface="Times New Roman"/>
                <a:cs typeface="Times New Roman"/>
                <a:sym typeface="Times New Roman"/>
              </a:rPr>
              <a:t>VCC broche d’alimentation 5V </a:t>
            </a:r>
            <a:endParaRPr sz="1600">
              <a:highlight>
                <a:srgbClr val="FFFFFF"/>
              </a:highlight>
              <a:latin typeface="Times New Roman"/>
              <a:ea typeface="Times New Roman"/>
              <a:cs typeface="Times New Roman"/>
              <a:sym typeface="Times New Roman"/>
            </a:endParaRPr>
          </a:p>
          <a:p>
            <a:pPr indent="0" lvl="0" marL="0" rtl="0" algn="l">
              <a:lnSpc>
                <a:spcPct val="144444"/>
              </a:lnSpc>
              <a:spcBef>
                <a:spcPts val="0"/>
              </a:spcBef>
              <a:spcAft>
                <a:spcPts val="0"/>
              </a:spcAft>
              <a:buNone/>
            </a:pPr>
            <a:r>
              <a:rPr lang="fr-FR" sz="1600">
                <a:highlight>
                  <a:srgbClr val="FFFFFF"/>
                </a:highlight>
                <a:latin typeface="Times New Roman"/>
                <a:ea typeface="Times New Roman"/>
                <a:cs typeface="Times New Roman"/>
                <a:sym typeface="Times New Roman"/>
              </a:rPr>
              <a:t>-GND masse.</a:t>
            </a:r>
            <a:endParaRPr sz="1600">
              <a:highlight>
                <a:srgbClr val="FFFFFF"/>
              </a:highlight>
              <a:latin typeface="Times New Roman"/>
              <a:ea typeface="Times New Roman"/>
              <a:cs typeface="Times New Roman"/>
              <a:sym typeface="Times New Roman"/>
            </a:endParaRPr>
          </a:p>
          <a:p>
            <a:pPr indent="0" lvl="0" marL="0" rtl="0" algn="l">
              <a:lnSpc>
                <a:spcPct val="144444"/>
              </a:lnSpc>
              <a:spcBef>
                <a:spcPts val="0"/>
              </a:spcBef>
              <a:spcAft>
                <a:spcPts val="0"/>
              </a:spcAft>
              <a:buNone/>
            </a:pPr>
            <a:r>
              <a:rPr lang="fr-FR" sz="1600">
                <a:highlight>
                  <a:srgbClr val="FFFFFF"/>
                </a:highlight>
                <a:latin typeface="Times New Roman"/>
                <a:ea typeface="Times New Roman"/>
                <a:cs typeface="Times New Roman"/>
                <a:sym typeface="Times New Roman"/>
              </a:rPr>
              <a:t>-RX connecté a TX de l’Arduino.</a:t>
            </a:r>
            <a:endParaRPr sz="1600">
              <a:highlight>
                <a:srgbClr val="FFFFFF"/>
              </a:highlight>
              <a:latin typeface="Times New Roman"/>
              <a:ea typeface="Times New Roman"/>
              <a:cs typeface="Times New Roman"/>
              <a:sym typeface="Times New Roman"/>
            </a:endParaRPr>
          </a:p>
          <a:p>
            <a:pPr indent="0" lvl="0" marL="0" rtl="0" algn="l">
              <a:lnSpc>
                <a:spcPct val="144444"/>
              </a:lnSpc>
              <a:spcBef>
                <a:spcPts val="0"/>
              </a:spcBef>
              <a:spcAft>
                <a:spcPts val="0"/>
              </a:spcAft>
              <a:buNone/>
            </a:pPr>
            <a:r>
              <a:rPr lang="fr-FR" sz="1600">
                <a:highlight>
                  <a:srgbClr val="FFFFFF"/>
                </a:highlight>
                <a:latin typeface="Times New Roman"/>
                <a:ea typeface="Times New Roman"/>
                <a:cs typeface="Times New Roman"/>
                <a:sym typeface="Times New Roman"/>
              </a:rPr>
              <a:t>-TX connécté à RX de l’Arduino</a:t>
            </a:r>
            <a:endParaRPr sz="1600">
              <a:highlight>
                <a:srgbClr val="FFFFFF"/>
              </a:highlight>
              <a:latin typeface="Times New Roman"/>
              <a:ea typeface="Times New Roman"/>
              <a:cs typeface="Times New Roman"/>
              <a:sym typeface="Times New Roman"/>
            </a:endParaRPr>
          </a:p>
          <a:p>
            <a:pPr indent="0" lvl="0" marL="0" rtl="0" algn="l">
              <a:lnSpc>
                <a:spcPct val="144444"/>
              </a:lnSpc>
              <a:spcBef>
                <a:spcPts val="0"/>
              </a:spcBef>
              <a:spcAft>
                <a:spcPts val="0"/>
              </a:spcAft>
              <a:buNone/>
            </a:pPr>
            <a:r>
              <a:t/>
            </a:r>
            <a:endParaRPr sz="1600">
              <a:highlight>
                <a:srgbClr val="FFFFFF"/>
              </a:highlight>
              <a:latin typeface="Times New Roman"/>
              <a:ea typeface="Times New Roman"/>
              <a:cs typeface="Times New Roman"/>
              <a:sym typeface="Times New Roman"/>
            </a:endParaRPr>
          </a:p>
          <a:p>
            <a:pPr indent="0" lvl="0" marL="0" rtl="0" algn="just">
              <a:lnSpc>
                <a:spcPct val="115000"/>
              </a:lnSpc>
              <a:spcBef>
                <a:spcPts val="1000"/>
              </a:spcBef>
              <a:spcAft>
                <a:spcPts val="0"/>
              </a:spcAft>
              <a:buNone/>
            </a:pPr>
            <a:r>
              <a:t/>
            </a:r>
            <a:endParaRPr sz="2200">
              <a:solidFill>
                <a:srgbClr val="111111"/>
              </a:solidFill>
              <a:latin typeface="Times New Roman"/>
              <a:ea typeface="Times New Roman"/>
              <a:cs typeface="Times New Roman"/>
              <a:sym typeface="Times New Roman"/>
            </a:endParaRPr>
          </a:p>
          <a:p>
            <a:pPr indent="0" lvl="0" marL="0" rtl="0" algn="just">
              <a:lnSpc>
                <a:spcPct val="115000"/>
              </a:lnSpc>
              <a:spcBef>
                <a:spcPts val="1000"/>
              </a:spcBef>
              <a:spcAft>
                <a:spcPts val="0"/>
              </a:spcAft>
              <a:buClr>
                <a:schemeClr val="dk1"/>
              </a:buClr>
              <a:buSzPts val="1100"/>
              <a:buFont typeface="Arial"/>
              <a:buNone/>
            </a:pPr>
            <a:r>
              <a:t/>
            </a:r>
            <a:endParaRPr sz="2200">
              <a:solidFill>
                <a:srgbClr val="111111"/>
              </a:solidFill>
              <a:latin typeface="Times New Roman"/>
              <a:ea typeface="Times New Roman"/>
              <a:cs typeface="Times New Roman"/>
              <a:sym typeface="Times New Roman"/>
            </a:endParaRPr>
          </a:p>
          <a:p>
            <a:pPr indent="0" lvl="0" marL="0" rtl="0" algn="l">
              <a:spcBef>
                <a:spcPts val="1000"/>
              </a:spcBef>
              <a:spcAft>
                <a:spcPts val="0"/>
              </a:spcAft>
              <a:buNone/>
            </a:pPr>
            <a:r>
              <a:t/>
            </a:r>
            <a:endParaRPr sz="2200">
              <a:latin typeface="Times New Roman"/>
              <a:ea typeface="Times New Roman"/>
              <a:cs typeface="Times New Roman"/>
              <a:sym typeface="Times New Roman"/>
            </a:endParaRPr>
          </a:p>
          <a:p>
            <a:pPr indent="0" lvl="0" marL="0" rtl="0" algn="l">
              <a:spcBef>
                <a:spcPts val="1000"/>
              </a:spcBef>
              <a:spcAft>
                <a:spcPts val="0"/>
              </a:spcAft>
              <a:buNone/>
            </a:pPr>
            <a:r>
              <a:t/>
            </a:r>
            <a:endParaRPr sz="2200">
              <a:latin typeface="Times New Roman"/>
              <a:ea typeface="Times New Roman"/>
              <a:cs typeface="Times New Roman"/>
              <a:sym typeface="Times New Roman"/>
            </a:endParaRPr>
          </a:p>
          <a:p>
            <a:pPr indent="0" lvl="0" marL="0" rtl="0" algn="l">
              <a:spcBef>
                <a:spcPts val="1000"/>
              </a:spcBef>
              <a:spcAft>
                <a:spcPts val="0"/>
              </a:spcAft>
              <a:buNone/>
            </a:pPr>
            <a:r>
              <a:t/>
            </a:r>
            <a:endParaRPr sz="2200">
              <a:latin typeface="Times New Roman"/>
              <a:ea typeface="Times New Roman"/>
              <a:cs typeface="Times New Roman"/>
              <a:sym typeface="Times New Roman"/>
            </a:endParaRPr>
          </a:p>
          <a:p>
            <a:pPr indent="0" lvl="0" marL="0" rtl="0" algn="l">
              <a:spcBef>
                <a:spcPts val="1000"/>
              </a:spcBef>
              <a:spcAft>
                <a:spcPts val="0"/>
              </a:spcAft>
              <a:buNone/>
            </a:pPr>
            <a:r>
              <a:t/>
            </a:r>
            <a:endParaRPr b="1" sz="2200">
              <a:latin typeface="Times New Roman"/>
              <a:ea typeface="Times New Roman"/>
              <a:cs typeface="Times New Roman"/>
              <a:sym typeface="Times New Roman"/>
            </a:endParaRPr>
          </a:p>
          <a:p>
            <a:pPr indent="0" lvl="0" marL="0" rtl="0" algn="l">
              <a:spcBef>
                <a:spcPts val="1000"/>
              </a:spcBef>
              <a:spcAft>
                <a:spcPts val="0"/>
              </a:spcAft>
              <a:buNone/>
            </a:pPr>
            <a:r>
              <a:t/>
            </a:r>
            <a:endParaRPr sz="2200">
              <a:latin typeface="Times New Roman"/>
              <a:ea typeface="Times New Roman"/>
              <a:cs typeface="Times New Roman"/>
              <a:sym typeface="Times New Roman"/>
            </a:endParaRPr>
          </a:p>
          <a:p>
            <a:pPr indent="457200" lvl="0" marL="3200400" rtl="0" algn="l">
              <a:spcBef>
                <a:spcPts val="1000"/>
              </a:spcBef>
              <a:spcAft>
                <a:spcPts val="0"/>
              </a:spcAft>
              <a:buNone/>
            </a:pPr>
            <a:r>
              <a:t/>
            </a:r>
            <a:endParaRPr sz="2200">
              <a:latin typeface="Times New Roman"/>
              <a:ea typeface="Times New Roman"/>
              <a:cs typeface="Times New Roman"/>
              <a:sym typeface="Times New Roman"/>
            </a:endParaRPr>
          </a:p>
          <a:p>
            <a:pPr indent="0" lvl="0" marL="0" rtl="0" algn="l">
              <a:spcBef>
                <a:spcPts val="1000"/>
              </a:spcBef>
              <a:spcAft>
                <a:spcPts val="0"/>
              </a:spcAft>
              <a:buNone/>
            </a:pPr>
            <a:r>
              <a:t/>
            </a:r>
            <a:endParaRPr sz="2200">
              <a:latin typeface="Times New Roman"/>
              <a:ea typeface="Times New Roman"/>
              <a:cs typeface="Times New Roman"/>
              <a:sym typeface="Times New Roman"/>
            </a:endParaRPr>
          </a:p>
          <a:p>
            <a:pPr indent="0" lvl="0" marL="0" rtl="0" algn="l">
              <a:spcBef>
                <a:spcPts val="1000"/>
              </a:spcBef>
              <a:spcAft>
                <a:spcPts val="0"/>
              </a:spcAft>
              <a:buNone/>
            </a:pPr>
            <a:r>
              <a:t/>
            </a:r>
            <a:endParaRPr sz="2200">
              <a:latin typeface="Times New Roman"/>
              <a:ea typeface="Times New Roman"/>
              <a:cs typeface="Times New Roman"/>
              <a:sym typeface="Times New Roman"/>
            </a:endParaRPr>
          </a:p>
          <a:p>
            <a:pPr indent="0" lvl="0" marL="0" rtl="0" algn="l">
              <a:spcBef>
                <a:spcPts val="1000"/>
              </a:spcBef>
              <a:spcAft>
                <a:spcPts val="0"/>
              </a:spcAft>
              <a:buNone/>
            </a:pPr>
            <a:r>
              <a:t/>
            </a:r>
            <a:endParaRPr>
              <a:latin typeface="Times New Roman"/>
              <a:ea typeface="Times New Roman"/>
              <a:cs typeface="Times New Roman"/>
              <a:sym typeface="Times New Roman"/>
            </a:endParaRPr>
          </a:p>
        </p:txBody>
      </p:sp>
      <p:sp>
        <p:nvSpPr>
          <p:cNvPr id="195" name="Google Shape;195;p27"/>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pic>
        <p:nvPicPr>
          <p:cNvPr id="196" name="Google Shape;196;p27"/>
          <p:cNvPicPr preferRelativeResize="0"/>
          <p:nvPr/>
        </p:nvPicPr>
        <p:blipFill>
          <a:blip r:embed="rId3">
            <a:alphaModFix/>
          </a:blip>
          <a:stretch>
            <a:fillRect/>
          </a:stretch>
        </p:blipFill>
        <p:spPr>
          <a:xfrm>
            <a:off x="8096250" y="2394800"/>
            <a:ext cx="3257550" cy="32575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8"/>
          <p:cNvSpPr txBox="1"/>
          <p:nvPr>
            <p:ph type="title"/>
          </p:nvPr>
        </p:nvSpPr>
        <p:spPr>
          <a:xfrm>
            <a:off x="67995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Description des composants</a:t>
            </a:r>
            <a:endParaRPr/>
          </a:p>
        </p:txBody>
      </p:sp>
      <p:sp>
        <p:nvSpPr>
          <p:cNvPr id="202" name="Google Shape;202;p28"/>
          <p:cNvSpPr txBox="1"/>
          <p:nvPr>
            <p:ph idx="1" type="body"/>
          </p:nvPr>
        </p:nvSpPr>
        <p:spPr>
          <a:xfrm>
            <a:off x="838200" y="1558500"/>
            <a:ext cx="68775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fr-FR" u="sng"/>
              <a:t>BLE HC-06</a:t>
            </a:r>
            <a:endParaRPr b="1" u="sng"/>
          </a:p>
          <a:p>
            <a:pPr indent="0" lvl="0" marL="0" rtl="0" algn="l">
              <a:spcBef>
                <a:spcPts val="1000"/>
              </a:spcBef>
              <a:spcAft>
                <a:spcPts val="0"/>
              </a:spcAft>
              <a:buNone/>
            </a:pPr>
            <a:r>
              <a:t/>
            </a:r>
            <a:endParaRPr sz="2200">
              <a:latin typeface="Times New Roman"/>
              <a:ea typeface="Times New Roman"/>
              <a:cs typeface="Times New Roman"/>
              <a:sym typeface="Times New Roman"/>
            </a:endParaRPr>
          </a:p>
          <a:p>
            <a:pPr indent="0" lvl="0" marL="0" rtl="0" algn="l">
              <a:lnSpc>
                <a:spcPct val="144444"/>
              </a:lnSpc>
              <a:spcBef>
                <a:spcPts val="0"/>
              </a:spcBef>
              <a:spcAft>
                <a:spcPts val="0"/>
              </a:spcAft>
              <a:buNone/>
            </a:pPr>
            <a:r>
              <a:t/>
            </a:r>
            <a:endParaRPr sz="1600">
              <a:highlight>
                <a:srgbClr val="FFFFFF"/>
              </a:highlight>
              <a:latin typeface="Times New Roman"/>
              <a:ea typeface="Times New Roman"/>
              <a:cs typeface="Times New Roman"/>
              <a:sym typeface="Times New Roman"/>
            </a:endParaRPr>
          </a:p>
          <a:p>
            <a:pPr indent="0" lvl="0" marL="0" rtl="0" algn="l">
              <a:lnSpc>
                <a:spcPct val="144444"/>
              </a:lnSpc>
              <a:spcBef>
                <a:spcPts val="0"/>
              </a:spcBef>
              <a:spcAft>
                <a:spcPts val="0"/>
              </a:spcAft>
              <a:buNone/>
            </a:pPr>
            <a:r>
              <a:rPr b="1" lang="fr-FR" sz="1800">
                <a:highlight>
                  <a:srgbClr val="FFFFFF"/>
                </a:highlight>
                <a:latin typeface="Times New Roman"/>
                <a:ea typeface="Times New Roman"/>
                <a:cs typeface="Times New Roman"/>
                <a:sym typeface="Times New Roman"/>
              </a:rPr>
              <a:t>Alimentation : </a:t>
            </a:r>
            <a:endParaRPr b="1" sz="1800">
              <a:highlight>
                <a:srgbClr val="FFFFFF"/>
              </a:highlight>
              <a:latin typeface="Times New Roman"/>
              <a:ea typeface="Times New Roman"/>
              <a:cs typeface="Times New Roman"/>
              <a:sym typeface="Times New Roman"/>
            </a:endParaRPr>
          </a:p>
          <a:p>
            <a:pPr indent="0" lvl="0" marL="0" rtl="0" algn="l">
              <a:lnSpc>
                <a:spcPct val="144444"/>
              </a:lnSpc>
              <a:spcBef>
                <a:spcPts val="0"/>
              </a:spcBef>
              <a:spcAft>
                <a:spcPts val="0"/>
              </a:spcAft>
              <a:buNone/>
            </a:pPr>
            <a:r>
              <a:t/>
            </a:r>
            <a:endParaRPr sz="1600">
              <a:highlight>
                <a:srgbClr val="FFFFFF"/>
              </a:highlight>
              <a:latin typeface="Times New Roman"/>
              <a:ea typeface="Times New Roman"/>
              <a:cs typeface="Times New Roman"/>
              <a:sym typeface="Times New Roman"/>
            </a:endParaRPr>
          </a:p>
          <a:p>
            <a:pPr indent="0" lvl="0" marL="0" rtl="0" algn="l">
              <a:lnSpc>
                <a:spcPct val="144444"/>
              </a:lnSpc>
              <a:spcBef>
                <a:spcPts val="0"/>
              </a:spcBef>
              <a:spcAft>
                <a:spcPts val="0"/>
              </a:spcAft>
              <a:buNone/>
            </a:pPr>
            <a:r>
              <a:rPr lang="fr-FR" sz="1800">
                <a:highlight>
                  <a:srgbClr val="FFFFFF"/>
                </a:highlight>
                <a:latin typeface="Arial"/>
                <a:ea typeface="Arial"/>
                <a:cs typeface="Arial"/>
                <a:sym typeface="Arial"/>
              </a:rPr>
              <a:t>HC-06 fonctionnent en 3V3 et ne supportent pas le niveau de tension 5V sur la broche Rx </a:t>
            </a:r>
            <a:r>
              <a:rPr b="1" lang="fr-FR" sz="2000">
                <a:highlight>
                  <a:srgbClr val="FFFFFF"/>
                </a:highlight>
                <a:latin typeface="Arial"/>
                <a:ea typeface="Arial"/>
                <a:cs typeface="Arial"/>
                <a:sym typeface="Arial"/>
              </a:rPr>
              <a:t>⇒ </a:t>
            </a:r>
            <a:r>
              <a:rPr lang="fr-FR" sz="1800">
                <a:highlight>
                  <a:srgbClr val="FFFFFF"/>
                </a:highlight>
                <a:latin typeface="Arial"/>
                <a:ea typeface="Arial"/>
                <a:cs typeface="Arial"/>
                <a:sym typeface="Arial"/>
              </a:rPr>
              <a:t>un pont diviseur de tension est nécessaire pour convertir le signal logique (résistance 1kOhm entre pin3 et Rx, et 2kOhm entre Rx et GN</a:t>
            </a:r>
            <a:r>
              <a:rPr lang="fr-FR" sz="1350">
                <a:highlight>
                  <a:srgbClr val="FFFFFF"/>
                </a:highlight>
                <a:latin typeface="Arial"/>
                <a:ea typeface="Arial"/>
                <a:cs typeface="Arial"/>
                <a:sym typeface="Arial"/>
              </a:rPr>
              <a:t>D).</a:t>
            </a:r>
            <a:endParaRPr sz="1600">
              <a:highlight>
                <a:srgbClr val="FFFFFF"/>
              </a:highlight>
              <a:latin typeface="Times New Roman"/>
              <a:ea typeface="Times New Roman"/>
              <a:cs typeface="Times New Roman"/>
              <a:sym typeface="Times New Roman"/>
            </a:endParaRPr>
          </a:p>
          <a:p>
            <a:pPr indent="0" lvl="0" marL="0" rtl="0" algn="l">
              <a:lnSpc>
                <a:spcPct val="144444"/>
              </a:lnSpc>
              <a:spcBef>
                <a:spcPts val="0"/>
              </a:spcBef>
              <a:spcAft>
                <a:spcPts val="0"/>
              </a:spcAft>
              <a:buNone/>
            </a:pPr>
            <a:r>
              <a:t/>
            </a:r>
            <a:endParaRPr sz="1600">
              <a:highlight>
                <a:srgbClr val="FFFFFF"/>
              </a:highlight>
              <a:latin typeface="Times New Roman"/>
              <a:ea typeface="Times New Roman"/>
              <a:cs typeface="Times New Roman"/>
              <a:sym typeface="Times New Roman"/>
            </a:endParaRPr>
          </a:p>
          <a:p>
            <a:pPr indent="0" lvl="0" marL="0" rtl="0" algn="just">
              <a:lnSpc>
                <a:spcPct val="115000"/>
              </a:lnSpc>
              <a:spcBef>
                <a:spcPts val="1000"/>
              </a:spcBef>
              <a:spcAft>
                <a:spcPts val="0"/>
              </a:spcAft>
              <a:buNone/>
            </a:pPr>
            <a:r>
              <a:t/>
            </a:r>
            <a:endParaRPr sz="2200">
              <a:solidFill>
                <a:srgbClr val="111111"/>
              </a:solidFill>
              <a:latin typeface="Times New Roman"/>
              <a:ea typeface="Times New Roman"/>
              <a:cs typeface="Times New Roman"/>
              <a:sym typeface="Times New Roman"/>
            </a:endParaRPr>
          </a:p>
          <a:p>
            <a:pPr indent="0" lvl="0" marL="0" rtl="0" algn="just">
              <a:lnSpc>
                <a:spcPct val="115000"/>
              </a:lnSpc>
              <a:spcBef>
                <a:spcPts val="1000"/>
              </a:spcBef>
              <a:spcAft>
                <a:spcPts val="0"/>
              </a:spcAft>
              <a:buNone/>
            </a:pPr>
            <a:r>
              <a:t/>
            </a:r>
            <a:endParaRPr sz="2200">
              <a:solidFill>
                <a:srgbClr val="111111"/>
              </a:solidFill>
              <a:latin typeface="Times New Roman"/>
              <a:ea typeface="Times New Roman"/>
              <a:cs typeface="Times New Roman"/>
              <a:sym typeface="Times New Roman"/>
            </a:endParaRPr>
          </a:p>
          <a:p>
            <a:pPr indent="0" lvl="0" marL="0" rtl="0" algn="l">
              <a:spcBef>
                <a:spcPts val="1000"/>
              </a:spcBef>
              <a:spcAft>
                <a:spcPts val="0"/>
              </a:spcAft>
              <a:buNone/>
            </a:pPr>
            <a:r>
              <a:t/>
            </a:r>
            <a:endParaRPr sz="2200">
              <a:latin typeface="Times New Roman"/>
              <a:ea typeface="Times New Roman"/>
              <a:cs typeface="Times New Roman"/>
              <a:sym typeface="Times New Roman"/>
            </a:endParaRPr>
          </a:p>
          <a:p>
            <a:pPr indent="0" lvl="0" marL="0" rtl="0" algn="l">
              <a:spcBef>
                <a:spcPts val="1000"/>
              </a:spcBef>
              <a:spcAft>
                <a:spcPts val="0"/>
              </a:spcAft>
              <a:buNone/>
            </a:pPr>
            <a:r>
              <a:t/>
            </a:r>
            <a:endParaRPr sz="2200">
              <a:latin typeface="Times New Roman"/>
              <a:ea typeface="Times New Roman"/>
              <a:cs typeface="Times New Roman"/>
              <a:sym typeface="Times New Roman"/>
            </a:endParaRPr>
          </a:p>
          <a:p>
            <a:pPr indent="0" lvl="0" marL="0" rtl="0" algn="l">
              <a:spcBef>
                <a:spcPts val="1000"/>
              </a:spcBef>
              <a:spcAft>
                <a:spcPts val="0"/>
              </a:spcAft>
              <a:buNone/>
            </a:pPr>
            <a:r>
              <a:t/>
            </a:r>
            <a:endParaRPr sz="2200">
              <a:latin typeface="Times New Roman"/>
              <a:ea typeface="Times New Roman"/>
              <a:cs typeface="Times New Roman"/>
              <a:sym typeface="Times New Roman"/>
            </a:endParaRPr>
          </a:p>
          <a:p>
            <a:pPr indent="0" lvl="0" marL="0" rtl="0" algn="l">
              <a:spcBef>
                <a:spcPts val="1000"/>
              </a:spcBef>
              <a:spcAft>
                <a:spcPts val="0"/>
              </a:spcAft>
              <a:buNone/>
            </a:pPr>
            <a:r>
              <a:t/>
            </a:r>
            <a:endParaRPr b="1" sz="2200">
              <a:latin typeface="Times New Roman"/>
              <a:ea typeface="Times New Roman"/>
              <a:cs typeface="Times New Roman"/>
              <a:sym typeface="Times New Roman"/>
            </a:endParaRPr>
          </a:p>
          <a:p>
            <a:pPr indent="0" lvl="0" marL="0" rtl="0" algn="l">
              <a:spcBef>
                <a:spcPts val="1000"/>
              </a:spcBef>
              <a:spcAft>
                <a:spcPts val="0"/>
              </a:spcAft>
              <a:buNone/>
            </a:pPr>
            <a:r>
              <a:t/>
            </a:r>
            <a:endParaRPr sz="2200">
              <a:latin typeface="Times New Roman"/>
              <a:ea typeface="Times New Roman"/>
              <a:cs typeface="Times New Roman"/>
              <a:sym typeface="Times New Roman"/>
            </a:endParaRPr>
          </a:p>
          <a:p>
            <a:pPr indent="457200" lvl="0" marL="3200400" rtl="0" algn="l">
              <a:spcBef>
                <a:spcPts val="1000"/>
              </a:spcBef>
              <a:spcAft>
                <a:spcPts val="0"/>
              </a:spcAft>
              <a:buNone/>
            </a:pPr>
            <a:r>
              <a:t/>
            </a:r>
            <a:endParaRPr sz="2200">
              <a:latin typeface="Times New Roman"/>
              <a:ea typeface="Times New Roman"/>
              <a:cs typeface="Times New Roman"/>
              <a:sym typeface="Times New Roman"/>
            </a:endParaRPr>
          </a:p>
          <a:p>
            <a:pPr indent="0" lvl="0" marL="0" rtl="0" algn="l">
              <a:spcBef>
                <a:spcPts val="1000"/>
              </a:spcBef>
              <a:spcAft>
                <a:spcPts val="0"/>
              </a:spcAft>
              <a:buNone/>
            </a:pPr>
            <a:r>
              <a:t/>
            </a:r>
            <a:endParaRPr sz="2200">
              <a:latin typeface="Times New Roman"/>
              <a:ea typeface="Times New Roman"/>
              <a:cs typeface="Times New Roman"/>
              <a:sym typeface="Times New Roman"/>
            </a:endParaRPr>
          </a:p>
          <a:p>
            <a:pPr indent="0" lvl="0" marL="0" rtl="0" algn="l">
              <a:spcBef>
                <a:spcPts val="1000"/>
              </a:spcBef>
              <a:spcAft>
                <a:spcPts val="0"/>
              </a:spcAft>
              <a:buNone/>
            </a:pPr>
            <a:r>
              <a:t/>
            </a:r>
            <a:endParaRPr sz="2200">
              <a:latin typeface="Times New Roman"/>
              <a:ea typeface="Times New Roman"/>
              <a:cs typeface="Times New Roman"/>
              <a:sym typeface="Times New Roman"/>
            </a:endParaRPr>
          </a:p>
          <a:p>
            <a:pPr indent="0" lvl="0" marL="0" rtl="0" algn="l">
              <a:spcBef>
                <a:spcPts val="1000"/>
              </a:spcBef>
              <a:spcAft>
                <a:spcPts val="0"/>
              </a:spcAft>
              <a:buNone/>
            </a:pPr>
            <a:r>
              <a:t/>
            </a:r>
            <a:endParaRPr>
              <a:latin typeface="Times New Roman"/>
              <a:ea typeface="Times New Roman"/>
              <a:cs typeface="Times New Roman"/>
              <a:sym typeface="Times New Roman"/>
            </a:endParaRPr>
          </a:p>
        </p:txBody>
      </p:sp>
      <p:sp>
        <p:nvSpPr>
          <p:cNvPr id="203" name="Google Shape;203;p28"/>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pic>
        <p:nvPicPr>
          <p:cNvPr id="204" name="Google Shape;204;p28"/>
          <p:cNvPicPr preferRelativeResize="0"/>
          <p:nvPr/>
        </p:nvPicPr>
        <p:blipFill>
          <a:blip r:embed="rId3">
            <a:alphaModFix/>
          </a:blip>
          <a:stretch>
            <a:fillRect/>
          </a:stretch>
        </p:blipFill>
        <p:spPr>
          <a:xfrm>
            <a:off x="7715700" y="2616400"/>
            <a:ext cx="4171500" cy="329328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9"/>
          <p:cNvSpPr txBox="1"/>
          <p:nvPr>
            <p:ph type="title"/>
          </p:nvPr>
        </p:nvSpPr>
        <p:spPr>
          <a:xfrm>
            <a:off x="67995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Description des composants</a:t>
            </a:r>
            <a:endParaRPr/>
          </a:p>
        </p:txBody>
      </p:sp>
      <p:sp>
        <p:nvSpPr>
          <p:cNvPr id="210" name="Google Shape;210;p29"/>
          <p:cNvSpPr txBox="1"/>
          <p:nvPr>
            <p:ph idx="1" type="body"/>
          </p:nvPr>
        </p:nvSpPr>
        <p:spPr>
          <a:xfrm>
            <a:off x="838200" y="1558500"/>
            <a:ext cx="55719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sz="2200">
              <a:latin typeface="Times New Roman"/>
              <a:ea typeface="Times New Roman"/>
              <a:cs typeface="Times New Roman"/>
              <a:sym typeface="Times New Roman"/>
            </a:endParaRPr>
          </a:p>
          <a:p>
            <a:pPr indent="0" lvl="0" marL="0" rtl="0" algn="l">
              <a:spcBef>
                <a:spcPts val="1000"/>
              </a:spcBef>
              <a:spcAft>
                <a:spcPts val="0"/>
              </a:spcAft>
              <a:buNone/>
            </a:pPr>
            <a:r>
              <a:t/>
            </a:r>
            <a:endParaRPr sz="2200">
              <a:latin typeface="Times New Roman"/>
              <a:ea typeface="Times New Roman"/>
              <a:cs typeface="Times New Roman"/>
              <a:sym typeface="Times New Roman"/>
            </a:endParaRPr>
          </a:p>
          <a:p>
            <a:pPr indent="0" lvl="0" marL="0" rtl="0" algn="l">
              <a:spcBef>
                <a:spcPts val="1000"/>
              </a:spcBef>
              <a:spcAft>
                <a:spcPts val="0"/>
              </a:spcAft>
              <a:buNone/>
            </a:pPr>
            <a:r>
              <a:t/>
            </a:r>
            <a:endParaRPr sz="2200">
              <a:latin typeface="Times New Roman"/>
              <a:ea typeface="Times New Roman"/>
              <a:cs typeface="Times New Roman"/>
              <a:sym typeface="Times New Roman"/>
            </a:endParaRPr>
          </a:p>
          <a:p>
            <a:pPr indent="0" lvl="0" marL="0" rtl="0" algn="l">
              <a:spcBef>
                <a:spcPts val="1000"/>
              </a:spcBef>
              <a:spcAft>
                <a:spcPts val="0"/>
              </a:spcAft>
              <a:buNone/>
            </a:pPr>
            <a:r>
              <a:t/>
            </a:r>
            <a:endParaRPr sz="2200">
              <a:latin typeface="Times New Roman"/>
              <a:ea typeface="Times New Roman"/>
              <a:cs typeface="Times New Roman"/>
              <a:sym typeface="Times New Roman"/>
            </a:endParaRPr>
          </a:p>
          <a:p>
            <a:pPr indent="0" lvl="0" marL="0" rtl="0" algn="l">
              <a:spcBef>
                <a:spcPts val="1000"/>
              </a:spcBef>
              <a:spcAft>
                <a:spcPts val="0"/>
              </a:spcAft>
              <a:buNone/>
            </a:pPr>
            <a:r>
              <a:t/>
            </a:r>
            <a:endParaRPr b="1" sz="2200">
              <a:latin typeface="Times New Roman"/>
              <a:ea typeface="Times New Roman"/>
              <a:cs typeface="Times New Roman"/>
              <a:sym typeface="Times New Roman"/>
            </a:endParaRPr>
          </a:p>
          <a:p>
            <a:pPr indent="0" lvl="0" marL="0" rtl="0" algn="l">
              <a:spcBef>
                <a:spcPts val="1000"/>
              </a:spcBef>
              <a:spcAft>
                <a:spcPts val="0"/>
              </a:spcAft>
              <a:buNone/>
            </a:pPr>
            <a:r>
              <a:t/>
            </a:r>
            <a:endParaRPr sz="2200">
              <a:latin typeface="Times New Roman"/>
              <a:ea typeface="Times New Roman"/>
              <a:cs typeface="Times New Roman"/>
              <a:sym typeface="Times New Roman"/>
            </a:endParaRPr>
          </a:p>
          <a:p>
            <a:pPr indent="457200" lvl="0" marL="3200400" rtl="0" algn="l">
              <a:spcBef>
                <a:spcPts val="1000"/>
              </a:spcBef>
              <a:spcAft>
                <a:spcPts val="0"/>
              </a:spcAft>
              <a:buNone/>
            </a:pPr>
            <a:r>
              <a:t/>
            </a:r>
            <a:endParaRPr sz="2200">
              <a:latin typeface="Times New Roman"/>
              <a:ea typeface="Times New Roman"/>
              <a:cs typeface="Times New Roman"/>
              <a:sym typeface="Times New Roman"/>
            </a:endParaRPr>
          </a:p>
          <a:p>
            <a:pPr indent="0" lvl="0" marL="0" rtl="0" algn="l">
              <a:spcBef>
                <a:spcPts val="1000"/>
              </a:spcBef>
              <a:spcAft>
                <a:spcPts val="0"/>
              </a:spcAft>
              <a:buNone/>
            </a:pPr>
            <a:r>
              <a:t/>
            </a:r>
            <a:endParaRPr sz="2200">
              <a:latin typeface="Times New Roman"/>
              <a:ea typeface="Times New Roman"/>
              <a:cs typeface="Times New Roman"/>
              <a:sym typeface="Times New Roman"/>
            </a:endParaRPr>
          </a:p>
          <a:p>
            <a:pPr indent="0" lvl="0" marL="0" rtl="0" algn="l">
              <a:spcBef>
                <a:spcPts val="1000"/>
              </a:spcBef>
              <a:spcAft>
                <a:spcPts val="0"/>
              </a:spcAft>
              <a:buNone/>
            </a:pPr>
            <a:r>
              <a:t/>
            </a:r>
            <a:endParaRPr sz="2200">
              <a:latin typeface="Times New Roman"/>
              <a:ea typeface="Times New Roman"/>
              <a:cs typeface="Times New Roman"/>
              <a:sym typeface="Times New Roman"/>
            </a:endParaRPr>
          </a:p>
          <a:p>
            <a:pPr indent="0" lvl="0" marL="0" rtl="0" algn="l">
              <a:spcBef>
                <a:spcPts val="1000"/>
              </a:spcBef>
              <a:spcAft>
                <a:spcPts val="0"/>
              </a:spcAft>
              <a:buNone/>
            </a:pPr>
            <a:r>
              <a:t/>
            </a:r>
            <a:endParaRPr>
              <a:latin typeface="Times New Roman"/>
              <a:ea typeface="Times New Roman"/>
              <a:cs typeface="Times New Roman"/>
              <a:sym typeface="Times New Roman"/>
            </a:endParaRPr>
          </a:p>
        </p:txBody>
      </p:sp>
      <p:sp>
        <p:nvSpPr>
          <p:cNvPr id="211" name="Google Shape;211;p29"/>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pic>
        <p:nvPicPr>
          <p:cNvPr id="212" name="Google Shape;212;p29"/>
          <p:cNvPicPr preferRelativeResize="0"/>
          <p:nvPr/>
        </p:nvPicPr>
        <p:blipFill>
          <a:blip r:embed="rId3">
            <a:alphaModFix/>
          </a:blip>
          <a:stretch>
            <a:fillRect/>
          </a:stretch>
        </p:blipFill>
        <p:spPr>
          <a:xfrm>
            <a:off x="3603350" y="1558500"/>
            <a:ext cx="5230674" cy="451565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0"/>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5) Conception de l’application</a:t>
            </a:r>
            <a:endParaRPr/>
          </a:p>
        </p:txBody>
      </p:sp>
      <p:sp>
        <p:nvSpPr>
          <p:cNvPr id="218" name="Google Shape;218;p30"/>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fr-FR"/>
              <a:t>interface utilisateur:</a:t>
            </a:r>
            <a:endParaRPr b="1"/>
          </a:p>
          <a:p>
            <a:pPr indent="-342900" lvl="0" marL="457200" rtl="0" algn="l">
              <a:lnSpc>
                <a:spcPct val="150000"/>
              </a:lnSpc>
              <a:spcBef>
                <a:spcPts val="1000"/>
              </a:spcBef>
              <a:spcAft>
                <a:spcPts val="0"/>
              </a:spcAft>
              <a:buSzPts val="1800"/>
              <a:buChar char="-"/>
            </a:pPr>
            <a:r>
              <a:rPr lang="fr-FR"/>
              <a:t>2 textbox </a:t>
            </a:r>
            <a:endParaRPr/>
          </a:p>
          <a:p>
            <a:pPr indent="-342900" lvl="0" marL="457200" rtl="0" algn="l">
              <a:lnSpc>
                <a:spcPct val="150000"/>
              </a:lnSpc>
              <a:spcBef>
                <a:spcPts val="0"/>
              </a:spcBef>
              <a:spcAft>
                <a:spcPts val="0"/>
              </a:spcAft>
              <a:buSzPts val="1800"/>
              <a:buChar char="-"/>
            </a:pPr>
            <a:r>
              <a:rPr lang="fr-FR"/>
              <a:t>3 </a:t>
            </a:r>
            <a:r>
              <a:rPr lang="fr-FR"/>
              <a:t>boutons</a:t>
            </a:r>
            <a:r>
              <a:rPr lang="fr-FR"/>
              <a:t> </a:t>
            </a:r>
            <a:endParaRPr/>
          </a:p>
          <a:p>
            <a:pPr indent="-342900" lvl="0" marL="457200" rtl="0" algn="l">
              <a:lnSpc>
                <a:spcPct val="150000"/>
              </a:lnSpc>
              <a:spcBef>
                <a:spcPts val="0"/>
              </a:spcBef>
              <a:spcAft>
                <a:spcPts val="0"/>
              </a:spcAft>
              <a:buSzPts val="1800"/>
              <a:buChar char="-"/>
            </a:pPr>
            <a:r>
              <a:rPr lang="fr-FR"/>
              <a:t>2 labels</a:t>
            </a:r>
            <a:endParaRPr/>
          </a:p>
          <a:p>
            <a:pPr indent="-342900" lvl="0" marL="457200" rtl="0" algn="l">
              <a:lnSpc>
                <a:spcPct val="150000"/>
              </a:lnSpc>
              <a:spcBef>
                <a:spcPts val="0"/>
              </a:spcBef>
              <a:spcAft>
                <a:spcPts val="0"/>
              </a:spcAft>
              <a:buSzPts val="1800"/>
              <a:buChar char="-"/>
            </a:pPr>
            <a:r>
              <a:rPr lang="fr-FR"/>
              <a:t>Création</a:t>
            </a:r>
            <a:r>
              <a:rPr lang="fr-FR"/>
              <a:t> d’une Firebase</a:t>
            </a:r>
            <a:endParaRPr/>
          </a:p>
          <a:p>
            <a:pPr indent="0" lvl="0" marL="457200" rtl="0" algn="l">
              <a:lnSpc>
                <a:spcPct val="150000"/>
              </a:lnSpc>
              <a:spcBef>
                <a:spcPts val="1000"/>
              </a:spcBef>
              <a:spcAft>
                <a:spcPts val="0"/>
              </a:spcAft>
              <a:buNone/>
            </a:pPr>
            <a:r>
              <a:t/>
            </a:r>
            <a:endParaRPr/>
          </a:p>
        </p:txBody>
      </p:sp>
      <p:pic>
        <p:nvPicPr>
          <p:cNvPr id="219" name="Google Shape;219;p30"/>
          <p:cNvPicPr preferRelativeResize="0"/>
          <p:nvPr/>
        </p:nvPicPr>
        <p:blipFill>
          <a:blip r:embed="rId3">
            <a:alphaModFix/>
          </a:blip>
          <a:stretch>
            <a:fillRect/>
          </a:stretch>
        </p:blipFill>
        <p:spPr>
          <a:xfrm>
            <a:off x="8268525" y="1110100"/>
            <a:ext cx="3325925" cy="5066725"/>
          </a:xfrm>
          <a:prstGeom prst="rect">
            <a:avLst/>
          </a:prstGeom>
          <a:noFill/>
          <a:ln>
            <a:noFill/>
          </a:ln>
        </p:spPr>
      </p:pic>
      <p:sp>
        <p:nvSpPr>
          <p:cNvPr id="220" name="Google Shape;220;p3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1"/>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pic>
        <p:nvPicPr>
          <p:cNvPr id="226" name="Google Shape;226;p31"/>
          <p:cNvPicPr preferRelativeResize="0"/>
          <p:nvPr/>
        </p:nvPicPr>
        <p:blipFill>
          <a:blip r:embed="rId3">
            <a:alphaModFix/>
          </a:blip>
          <a:stretch>
            <a:fillRect/>
          </a:stretch>
        </p:blipFill>
        <p:spPr>
          <a:xfrm>
            <a:off x="979725" y="1041500"/>
            <a:ext cx="10749999" cy="4775000"/>
          </a:xfrm>
          <a:prstGeom prst="rect">
            <a:avLst/>
          </a:prstGeom>
          <a:noFill/>
          <a:ln>
            <a:noFill/>
          </a:ln>
        </p:spPr>
      </p:pic>
      <p:sp>
        <p:nvSpPr>
          <p:cNvPr id="227" name="Google Shape;227;p31"/>
          <p:cNvSpPr txBox="1"/>
          <p:nvPr/>
        </p:nvSpPr>
        <p:spPr>
          <a:xfrm>
            <a:off x="0" y="0"/>
            <a:ext cx="9102900" cy="794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fr-FR" sz="4400">
                <a:solidFill>
                  <a:schemeClr val="dk1"/>
                </a:solidFill>
                <a:latin typeface="Calibri"/>
                <a:ea typeface="Calibri"/>
                <a:cs typeface="Calibri"/>
                <a:sym typeface="Calibri"/>
              </a:rPr>
              <a:t>5) Conception de l’application</a:t>
            </a:r>
            <a:endParaRPr sz="44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4"/>
          <p:cNvSpPr txBox="1"/>
          <p:nvPr>
            <p:ph type="ctrTitle"/>
          </p:nvPr>
        </p:nvSpPr>
        <p:spPr>
          <a:xfrm>
            <a:off x="1098750" y="153850"/>
            <a:ext cx="9994500" cy="10407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b="1" lang="fr-FR" sz="5500">
                <a:solidFill>
                  <a:srgbClr val="000000"/>
                </a:solidFill>
                <a:latin typeface="Georgia"/>
                <a:ea typeface="Georgia"/>
                <a:cs typeface="Georgia"/>
                <a:sym typeface="Georgia"/>
              </a:rPr>
              <a:t>PLAN DE </a:t>
            </a:r>
            <a:r>
              <a:rPr b="1" lang="fr-FR" sz="5500">
                <a:solidFill>
                  <a:srgbClr val="000000"/>
                </a:solidFill>
                <a:latin typeface="Georgia"/>
                <a:ea typeface="Georgia"/>
                <a:cs typeface="Georgia"/>
                <a:sym typeface="Georgia"/>
              </a:rPr>
              <a:t>PRÉSENTATION</a:t>
            </a:r>
            <a:endParaRPr b="1" sz="5500">
              <a:solidFill>
                <a:srgbClr val="000000"/>
              </a:solidFill>
              <a:latin typeface="Georgia"/>
              <a:ea typeface="Georgia"/>
              <a:cs typeface="Georgia"/>
              <a:sym typeface="Georgia"/>
            </a:endParaRPr>
          </a:p>
        </p:txBody>
      </p:sp>
      <p:sp>
        <p:nvSpPr>
          <p:cNvPr id="95" name="Google Shape;95;p14"/>
          <p:cNvSpPr txBox="1"/>
          <p:nvPr>
            <p:ph idx="1" type="subTitle"/>
          </p:nvPr>
        </p:nvSpPr>
        <p:spPr>
          <a:xfrm>
            <a:off x="948800" y="1194550"/>
            <a:ext cx="9517500" cy="5540100"/>
          </a:xfrm>
          <a:prstGeom prst="rect">
            <a:avLst/>
          </a:prstGeom>
        </p:spPr>
        <p:txBody>
          <a:bodyPr anchorCtr="0" anchor="t" bIns="45700" lIns="91425" spcFirstLastPara="1" rIns="91425" wrap="square" tIns="45700">
            <a:noAutofit/>
          </a:bodyPr>
          <a:lstStyle/>
          <a:p>
            <a:pPr indent="-450850" lvl="0" marL="457200" rtl="0" algn="l">
              <a:lnSpc>
                <a:spcPct val="150000"/>
              </a:lnSpc>
              <a:spcBef>
                <a:spcPts val="1000"/>
              </a:spcBef>
              <a:spcAft>
                <a:spcPts val="0"/>
              </a:spcAft>
              <a:buSzPts val="3500"/>
              <a:buFont typeface="Georgia"/>
              <a:buAutoNum type="arabicParenR"/>
            </a:pPr>
            <a:r>
              <a:rPr lang="fr-FR" sz="3500">
                <a:latin typeface="Georgia"/>
                <a:ea typeface="Georgia"/>
                <a:cs typeface="Georgia"/>
                <a:sym typeface="Georgia"/>
              </a:rPr>
              <a:t>Introduction</a:t>
            </a:r>
            <a:endParaRPr sz="3500">
              <a:latin typeface="Georgia"/>
              <a:ea typeface="Georgia"/>
              <a:cs typeface="Georgia"/>
              <a:sym typeface="Georgia"/>
            </a:endParaRPr>
          </a:p>
          <a:p>
            <a:pPr indent="-450850" lvl="0" marL="457200" rtl="0" algn="l">
              <a:lnSpc>
                <a:spcPct val="150000"/>
              </a:lnSpc>
              <a:spcBef>
                <a:spcPts val="0"/>
              </a:spcBef>
              <a:spcAft>
                <a:spcPts val="0"/>
              </a:spcAft>
              <a:buSzPts val="3500"/>
              <a:buFont typeface="Georgia"/>
              <a:buAutoNum type="arabicParenR"/>
            </a:pPr>
            <a:r>
              <a:rPr lang="fr-FR" sz="3500">
                <a:latin typeface="Georgia"/>
                <a:ea typeface="Georgia"/>
                <a:cs typeface="Georgia"/>
                <a:sym typeface="Georgia"/>
              </a:rPr>
              <a:t>Etat de l’art technique</a:t>
            </a:r>
            <a:endParaRPr sz="3500">
              <a:latin typeface="Georgia"/>
              <a:ea typeface="Georgia"/>
              <a:cs typeface="Georgia"/>
              <a:sym typeface="Georgia"/>
            </a:endParaRPr>
          </a:p>
          <a:p>
            <a:pPr indent="-450850" lvl="0" marL="457200" rtl="0" algn="l">
              <a:lnSpc>
                <a:spcPct val="150000"/>
              </a:lnSpc>
              <a:spcBef>
                <a:spcPts val="0"/>
              </a:spcBef>
              <a:spcAft>
                <a:spcPts val="0"/>
              </a:spcAft>
              <a:buSzPts val="3500"/>
              <a:buFont typeface="Georgia"/>
              <a:buAutoNum type="arabicParenR"/>
            </a:pPr>
            <a:r>
              <a:rPr lang="fr-FR" sz="3500">
                <a:latin typeface="Georgia"/>
                <a:ea typeface="Georgia"/>
                <a:cs typeface="Georgia"/>
                <a:sym typeface="Georgia"/>
              </a:rPr>
              <a:t>Etude du marché</a:t>
            </a:r>
            <a:endParaRPr sz="3500">
              <a:latin typeface="Georgia"/>
              <a:ea typeface="Georgia"/>
              <a:cs typeface="Georgia"/>
              <a:sym typeface="Georgia"/>
            </a:endParaRPr>
          </a:p>
          <a:p>
            <a:pPr indent="-450850" lvl="0" marL="457200" rtl="0" algn="l">
              <a:lnSpc>
                <a:spcPct val="150000"/>
              </a:lnSpc>
              <a:spcBef>
                <a:spcPts val="0"/>
              </a:spcBef>
              <a:spcAft>
                <a:spcPts val="0"/>
              </a:spcAft>
              <a:buSzPts val="3500"/>
              <a:buFont typeface="Georgia"/>
              <a:buAutoNum type="arabicParenR"/>
            </a:pPr>
            <a:r>
              <a:rPr lang="fr-FR" sz="3500">
                <a:latin typeface="Georgia"/>
                <a:ea typeface="Georgia"/>
                <a:cs typeface="Georgia"/>
                <a:sym typeface="Georgia"/>
              </a:rPr>
              <a:t>Mesure et envoi des données</a:t>
            </a:r>
            <a:endParaRPr sz="3500">
              <a:latin typeface="Georgia"/>
              <a:ea typeface="Georgia"/>
              <a:cs typeface="Georgia"/>
              <a:sym typeface="Georgia"/>
            </a:endParaRPr>
          </a:p>
          <a:p>
            <a:pPr indent="-450850" lvl="0" marL="457200" rtl="0" algn="l">
              <a:lnSpc>
                <a:spcPct val="150000"/>
              </a:lnSpc>
              <a:spcBef>
                <a:spcPts val="0"/>
              </a:spcBef>
              <a:spcAft>
                <a:spcPts val="0"/>
              </a:spcAft>
              <a:buSzPts val="3500"/>
              <a:buFont typeface="Georgia"/>
              <a:buAutoNum type="arabicParenR"/>
            </a:pPr>
            <a:r>
              <a:rPr lang="fr-FR" sz="3500">
                <a:latin typeface="Georgia"/>
                <a:ea typeface="Georgia"/>
                <a:cs typeface="Georgia"/>
                <a:sym typeface="Georgia"/>
              </a:rPr>
              <a:t>Conception de l’application</a:t>
            </a:r>
            <a:endParaRPr sz="3500">
              <a:latin typeface="Georgia"/>
              <a:ea typeface="Georgia"/>
              <a:cs typeface="Georgia"/>
              <a:sym typeface="Georgia"/>
            </a:endParaRPr>
          </a:p>
          <a:p>
            <a:pPr indent="-450850" lvl="0" marL="457200" rtl="0" algn="l">
              <a:lnSpc>
                <a:spcPct val="150000"/>
              </a:lnSpc>
              <a:spcBef>
                <a:spcPts val="0"/>
              </a:spcBef>
              <a:spcAft>
                <a:spcPts val="0"/>
              </a:spcAft>
              <a:buSzPts val="3500"/>
              <a:buFont typeface="Georgia"/>
              <a:buAutoNum type="arabicParenR"/>
            </a:pPr>
            <a:r>
              <a:rPr lang="fr-FR" sz="3500">
                <a:latin typeface="Georgia"/>
                <a:ea typeface="Georgia"/>
                <a:cs typeface="Georgia"/>
                <a:sym typeface="Georgia"/>
              </a:rPr>
              <a:t>Analyse</a:t>
            </a:r>
            <a:r>
              <a:rPr lang="fr-FR" sz="3500">
                <a:latin typeface="Georgia"/>
                <a:ea typeface="Georgia"/>
                <a:cs typeface="Georgia"/>
                <a:sym typeface="Georgia"/>
              </a:rPr>
              <a:t> financière </a:t>
            </a:r>
            <a:endParaRPr sz="3500">
              <a:latin typeface="Georgia"/>
              <a:ea typeface="Georgia"/>
              <a:cs typeface="Georgia"/>
              <a:sym typeface="Georgia"/>
            </a:endParaRPr>
          </a:p>
          <a:p>
            <a:pPr indent="-450850" lvl="0" marL="457200" rtl="0" algn="l">
              <a:lnSpc>
                <a:spcPct val="150000"/>
              </a:lnSpc>
              <a:spcBef>
                <a:spcPts val="0"/>
              </a:spcBef>
              <a:spcAft>
                <a:spcPts val="0"/>
              </a:spcAft>
              <a:buSzPts val="3500"/>
              <a:buFont typeface="Georgia"/>
              <a:buAutoNum type="arabicParenR"/>
            </a:pPr>
            <a:r>
              <a:rPr lang="fr-FR" sz="3500">
                <a:latin typeface="Georgia"/>
                <a:ea typeface="Georgia"/>
                <a:cs typeface="Georgia"/>
                <a:sym typeface="Georgia"/>
              </a:rPr>
              <a:t>C</a:t>
            </a:r>
            <a:r>
              <a:rPr lang="fr-FR" sz="3500">
                <a:latin typeface="Georgia"/>
                <a:ea typeface="Georgia"/>
                <a:cs typeface="Georgia"/>
                <a:sym typeface="Georgia"/>
              </a:rPr>
              <a:t>onclusion</a:t>
            </a:r>
            <a:endParaRPr sz="3500">
              <a:latin typeface="Georgia"/>
              <a:ea typeface="Georgia"/>
              <a:cs typeface="Georgia"/>
              <a:sym typeface="Georgia"/>
            </a:endParaRPr>
          </a:p>
        </p:txBody>
      </p:sp>
      <p:sp>
        <p:nvSpPr>
          <p:cNvPr id="96" name="Google Shape;96;p14"/>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2"/>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233" name="Google Shape;233;p32"/>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pic>
        <p:nvPicPr>
          <p:cNvPr id="234" name="Google Shape;234;p32"/>
          <p:cNvPicPr preferRelativeResize="0"/>
          <p:nvPr/>
        </p:nvPicPr>
        <p:blipFill>
          <a:blip r:embed="rId3">
            <a:alphaModFix/>
          </a:blip>
          <a:stretch>
            <a:fillRect/>
          </a:stretch>
        </p:blipFill>
        <p:spPr>
          <a:xfrm>
            <a:off x="647700" y="752475"/>
            <a:ext cx="10896600" cy="53530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3"/>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fr-FR"/>
              <a:t>5) Conception de l’application</a:t>
            </a:r>
            <a:endParaRPr/>
          </a:p>
        </p:txBody>
      </p:sp>
      <p:sp>
        <p:nvSpPr>
          <p:cNvPr id="240" name="Google Shape;240;p33"/>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fr-FR"/>
              <a:t>Inscription et connexion:    </a:t>
            </a:r>
            <a:endParaRPr b="1"/>
          </a:p>
          <a:p>
            <a:pPr indent="0" lvl="0" marL="0" rtl="0" algn="l">
              <a:spcBef>
                <a:spcPts val="1000"/>
              </a:spcBef>
              <a:spcAft>
                <a:spcPts val="0"/>
              </a:spcAft>
              <a:buNone/>
            </a:pPr>
            <a:r>
              <a:t/>
            </a:r>
            <a:endParaRPr b="1"/>
          </a:p>
          <a:p>
            <a:pPr indent="0" lvl="0" marL="0" rtl="0" algn="l">
              <a:spcBef>
                <a:spcPts val="1000"/>
              </a:spcBef>
              <a:spcAft>
                <a:spcPts val="0"/>
              </a:spcAft>
              <a:buNone/>
            </a:pPr>
            <a:r>
              <a:t/>
            </a:r>
            <a:endParaRPr b="1"/>
          </a:p>
          <a:p>
            <a:pPr indent="0" lvl="0" marL="0" rtl="0" algn="l">
              <a:spcBef>
                <a:spcPts val="1000"/>
              </a:spcBef>
              <a:spcAft>
                <a:spcPts val="0"/>
              </a:spcAft>
              <a:buNone/>
            </a:pPr>
            <a:r>
              <a:rPr lang="fr-FR"/>
              <a:t>(</a:t>
            </a:r>
            <a:r>
              <a:rPr lang="fr-FR"/>
              <a:t>identifiant</a:t>
            </a:r>
            <a:r>
              <a:rPr lang="fr-FR"/>
              <a:t> ou mot de</a:t>
            </a:r>
            <a:endParaRPr/>
          </a:p>
          <a:p>
            <a:pPr indent="0" lvl="0" marL="0" rtl="0" algn="l">
              <a:spcBef>
                <a:spcPts val="1000"/>
              </a:spcBef>
              <a:spcAft>
                <a:spcPts val="0"/>
              </a:spcAft>
              <a:buNone/>
            </a:pPr>
            <a:r>
              <a:rPr lang="fr-FR"/>
              <a:t>    passe </a:t>
            </a:r>
            <a:r>
              <a:rPr lang="fr-FR"/>
              <a:t>incorrect</a:t>
            </a:r>
            <a:r>
              <a:rPr lang="fr-FR"/>
              <a:t>)  =</a:t>
            </a:r>
            <a:endParaRPr/>
          </a:p>
        </p:txBody>
      </p:sp>
      <p:pic>
        <p:nvPicPr>
          <p:cNvPr id="241" name="Google Shape;241;p33"/>
          <p:cNvPicPr preferRelativeResize="0"/>
          <p:nvPr/>
        </p:nvPicPr>
        <p:blipFill>
          <a:blip r:embed="rId3">
            <a:alphaModFix/>
          </a:blip>
          <a:stretch>
            <a:fillRect/>
          </a:stretch>
        </p:blipFill>
        <p:spPr>
          <a:xfrm>
            <a:off x="4557988" y="2625701"/>
            <a:ext cx="2695575" cy="3895725"/>
          </a:xfrm>
          <a:prstGeom prst="rect">
            <a:avLst/>
          </a:prstGeom>
          <a:noFill/>
          <a:ln>
            <a:noFill/>
          </a:ln>
        </p:spPr>
      </p:pic>
      <p:pic>
        <p:nvPicPr>
          <p:cNvPr id="242" name="Google Shape;242;p33"/>
          <p:cNvPicPr preferRelativeResize="0"/>
          <p:nvPr/>
        </p:nvPicPr>
        <p:blipFill>
          <a:blip r:embed="rId4">
            <a:alphaModFix/>
          </a:blip>
          <a:stretch>
            <a:fillRect/>
          </a:stretch>
        </p:blipFill>
        <p:spPr>
          <a:xfrm>
            <a:off x="8272900" y="2807513"/>
            <a:ext cx="2971800" cy="3895725"/>
          </a:xfrm>
          <a:prstGeom prst="rect">
            <a:avLst/>
          </a:prstGeom>
          <a:noFill/>
          <a:ln>
            <a:noFill/>
          </a:ln>
        </p:spPr>
      </p:pic>
      <p:sp>
        <p:nvSpPr>
          <p:cNvPr id="243" name="Google Shape;243;p33"/>
          <p:cNvSpPr txBox="1"/>
          <p:nvPr/>
        </p:nvSpPr>
        <p:spPr>
          <a:xfrm>
            <a:off x="1011425" y="-518050"/>
            <a:ext cx="978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44" name="Google Shape;244;p33"/>
          <p:cNvSpPr txBox="1"/>
          <p:nvPr/>
        </p:nvSpPr>
        <p:spPr>
          <a:xfrm>
            <a:off x="7425438" y="4373463"/>
            <a:ext cx="6756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FR" sz="1700">
                <a:latin typeface="Calibri"/>
                <a:ea typeface="Calibri"/>
                <a:cs typeface="Calibri"/>
                <a:sym typeface="Calibri"/>
              </a:rPr>
              <a:t>sinon</a:t>
            </a:r>
            <a:endParaRPr b="1" sz="1700">
              <a:latin typeface="Calibri"/>
              <a:ea typeface="Calibri"/>
              <a:cs typeface="Calibri"/>
              <a:sym typeface="Calibri"/>
            </a:endParaRPr>
          </a:p>
        </p:txBody>
      </p:sp>
      <p:sp>
        <p:nvSpPr>
          <p:cNvPr id="245" name="Google Shape;245;p33"/>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4"/>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fr-FR"/>
              <a:t>5) Conception de l’application</a:t>
            </a:r>
            <a:endParaRPr/>
          </a:p>
        </p:txBody>
      </p:sp>
      <p:sp>
        <p:nvSpPr>
          <p:cNvPr id="251" name="Google Shape;251;p34"/>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fr-FR"/>
              <a:t>C</a:t>
            </a:r>
            <a:r>
              <a:rPr b="1" lang="fr-FR"/>
              <a:t>hoix des paramètres : </a:t>
            </a:r>
            <a:endParaRPr b="1"/>
          </a:p>
          <a:p>
            <a:pPr indent="-342900" lvl="0" marL="457200" rtl="0" algn="l">
              <a:spcBef>
                <a:spcPts val="1000"/>
              </a:spcBef>
              <a:spcAft>
                <a:spcPts val="0"/>
              </a:spcAft>
              <a:buSzPts val="1800"/>
              <a:buChar char="-"/>
            </a:pPr>
            <a:r>
              <a:rPr b="1" lang="fr-FR"/>
              <a:t>Heart rate</a:t>
            </a:r>
            <a:endParaRPr b="1"/>
          </a:p>
        </p:txBody>
      </p:sp>
      <p:pic>
        <p:nvPicPr>
          <p:cNvPr id="252" name="Google Shape;252;p34"/>
          <p:cNvPicPr preferRelativeResize="0"/>
          <p:nvPr/>
        </p:nvPicPr>
        <p:blipFill>
          <a:blip r:embed="rId3">
            <a:alphaModFix/>
          </a:blip>
          <a:stretch>
            <a:fillRect/>
          </a:stretch>
        </p:blipFill>
        <p:spPr>
          <a:xfrm>
            <a:off x="7508175" y="1430800"/>
            <a:ext cx="3548100" cy="4983150"/>
          </a:xfrm>
          <a:prstGeom prst="rect">
            <a:avLst/>
          </a:prstGeom>
          <a:noFill/>
          <a:ln>
            <a:noFill/>
          </a:ln>
        </p:spPr>
      </p:pic>
      <p:sp>
        <p:nvSpPr>
          <p:cNvPr id="253" name="Google Shape;253;p34"/>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5"/>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fr-FR"/>
              <a:t>5) Conception de l’application</a:t>
            </a:r>
            <a:endParaRPr/>
          </a:p>
        </p:txBody>
      </p:sp>
      <p:sp>
        <p:nvSpPr>
          <p:cNvPr id="259" name="Google Shape;259;p35"/>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b="1" lang="fr-FR"/>
              <a:t>Choix des paramètres : </a:t>
            </a:r>
            <a:endParaRPr b="1"/>
          </a:p>
          <a:p>
            <a:pPr indent="-342900" lvl="0" marL="457200" rtl="0" algn="l">
              <a:spcBef>
                <a:spcPts val="1000"/>
              </a:spcBef>
              <a:spcAft>
                <a:spcPts val="0"/>
              </a:spcAft>
              <a:buSzPts val="1800"/>
              <a:buChar char="-"/>
            </a:pPr>
            <a:r>
              <a:rPr b="1" lang="fr-FR"/>
              <a:t>SPO2: </a:t>
            </a:r>
            <a:endParaRPr/>
          </a:p>
        </p:txBody>
      </p:sp>
      <p:pic>
        <p:nvPicPr>
          <p:cNvPr id="260" name="Google Shape;260;p35"/>
          <p:cNvPicPr preferRelativeResize="0"/>
          <p:nvPr/>
        </p:nvPicPr>
        <p:blipFill>
          <a:blip r:embed="rId3">
            <a:alphaModFix/>
          </a:blip>
          <a:stretch>
            <a:fillRect/>
          </a:stretch>
        </p:blipFill>
        <p:spPr>
          <a:xfrm>
            <a:off x="7384825" y="1825625"/>
            <a:ext cx="3968975" cy="4486000"/>
          </a:xfrm>
          <a:prstGeom prst="rect">
            <a:avLst/>
          </a:prstGeom>
          <a:noFill/>
          <a:ln>
            <a:noFill/>
          </a:ln>
        </p:spPr>
      </p:pic>
      <p:sp>
        <p:nvSpPr>
          <p:cNvPr id="261" name="Google Shape;261;p35"/>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6"/>
          <p:cNvSpPr txBox="1"/>
          <p:nvPr/>
        </p:nvSpPr>
        <p:spPr>
          <a:xfrm>
            <a:off x="264875" y="181200"/>
            <a:ext cx="11426400" cy="6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FR" sz="3300">
                <a:solidFill>
                  <a:schemeClr val="dk1"/>
                </a:solidFill>
                <a:latin typeface="Georgia"/>
                <a:ea typeface="Georgia"/>
                <a:cs typeface="Georgia"/>
                <a:sym typeface="Georgia"/>
              </a:rPr>
              <a:t>6) </a:t>
            </a:r>
            <a:r>
              <a:rPr b="1" lang="fr-FR" sz="3300">
                <a:solidFill>
                  <a:schemeClr val="dk1"/>
                </a:solidFill>
                <a:latin typeface="Georgia"/>
                <a:ea typeface="Georgia"/>
                <a:cs typeface="Georgia"/>
                <a:sym typeface="Georgia"/>
              </a:rPr>
              <a:t>Analyse</a:t>
            </a:r>
            <a:r>
              <a:rPr b="1" lang="fr-FR" sz="3300">
                <a:solidFill>
                  <a:schemeClr val="dk1"/>
                </a:solidFill>
                <a:latin typeface="Georgia"/>
                <a:ea typeface="Georgia"/>
                <a:cs typeface="Georgia"/>
                <a:sym typeface="Georgia"/>
              </a:rPr>
              <a:t> financière :</a:t>
            </a:r>
            <a:endParaRPr b="1" sz="3300">
              <a:solidFill>
                <a:schemeClr val="dk1"/>
              </a:solidFill>
              <a:latin typeface="Georgia"/>
              <a:ea typeface="Georgia"/>
              <a:cs typeface="Georgia"/>
              <a:sym typeface="Georgia"/>
            </a:endParaRPr>
          </a:p>
          <a:p>
            <a:pPr indent="0" lvl="0" marL="0" rtl="0" algn="just">
              <a:lnSpc>
                <a:spcPct val="115000"/>
              </a:lnSpc>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lang="fr-FR" sz="2500">
                <a:solidFill>
                  <a:schemeClr val="dk1"/>
                </a:solidFill>
                <a:latin typeface="Times New Roman"/>
                <a:ea typeface="Times New Roman"/>
                <a:cs typeface="Times New Roman"/>
                <a:sym typeface="Times New Roman"/>
              </a:rPr>
              <a:t>Nous avons sur le marché trois gammes de produit. </a:t>
            </a:r>
            <a:endParaRPr sz="250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t/>
            </a:r>
            <a:endParaRPr sz="250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lang="fr-FR" sz="2500">
                <a:solidFill>
                  <a:schemeClr val="dk1"/>
                </a:solidFill>
                <a:latin typeface="Times New Roman"/>
                <a:ea typeface="Times New Roman"/>
                <a:cs typeface="Times New Roman"/>
                <a:sym typeface="Times New Roman"/>
              </a:rPr>
              <a:t>Notre prototype : </a:t>
            </a:r>
            <a:endParaRPr sz="250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t/>
            </a:r>
            <a:endParaRPr sz="2500">
              <a:solidFill>
                <a:schemeClr val="dk1"/>
              </a:solidFill>
              <a:latin typeface="Times New Roman"/>
              <a:ea typeface="Times New Roman"/>
              <a:cs typeface="Times New Roman"/>
              <a:sym typeface="Times New Roman"/>
            </a:endParaRPr>
          </a:p>
          <a:p>
            <a:pPr indent="-387350" lvl="0" marL="457200" rtl="0" algn="just">
              <a:lnSpc>
                <a:spcPct val="115000"/>
              </a:lnSpc>
              <a:spcBef>
                <a:spcPts val="0"/>
              </a:spcBef>
              <a:spcAft>
                <a:spcPts val="0"/>
              </a:spcAft>
              <a:buClr>
                <a:schemeClr val="dk1"/>
              </a:buClr>
              <a:buSzPts val="2500"/>
              <a:buFont typeface="Times New Roman"/>
              <a:buChar char="-"/>
            </a:pPr>
            <a:r>
              <a:rPr lang="fr-FR" sz="2500">
                <a:solidFill>
                  <a:schemeClr val="dk1"/>
                </a:solidFill>
                <a:latin typeface="Times New Roman"/>
                <a:ea typeface="Times New Roman"/>
                <a:cs typeface="Times New Roman"/>
                <a:sym typeface="Times New Roman"/>
              </a:rPr>
              <a:t>Matière premiére brut (2 capteurs : 14.99  + 5.75=20.74 € + fils + arduino 27€) 40€ </a:t>
            </a:r>
            <a:endParaRPr sz="2500">
              <a:solidFill>
                <a:schemeClr val="dk1"/>
              </a:solidFill>
              <a:latin typeface="Times New Roman"/>
              <a:ea typeface="Times New Roman"/>
              <a:cs typeface="Times New Roman"/>
              <a:sym typeface="Times New Roman"/>
            </a:endParaRPr>
          </a:p>
          <a:p>
            <a:pPr indent="-387350" lvl="0" marL="457200" rtl="0" algn="just">
              <a:lnSpc>
                <a:spcPct val="115000"/>
              </a:lnSpc>
              <a:spcBef>
                <a:spcPts val="0"/>
              </a:spcBef>
              <a:spcAft>
                <a:spcPts val="0"/>
              </a:spcAft>
              <a:buClr>
                <a:schemeClr val="dk1"/>
              </a:buClr>
              <a:buSzPts val="2500"/>
              <a:buFont typeface="Times New Roman"/>
              <a:buChar char="-"/>
            </a:pPr>
            <a:r>
              <a:rPr lang="fr-FR" sz="2500">
                <a:solidFill>
                  <a:schemeClr val="dk1"/>
                </a:solidFill>
                <a:latin typeface="Times New Roman"/>
                <a:ea typeface="Times New Roman"/>
                <a:cs typeface="Times New Roman"/>
                <a:sym typeface="Times New Roman"/>
              </a:rPr>
              <a:t>TVA et charges patronal 15€</a:t>
            </a:r>
            <a:endParaRPr sz="2500">
              <a:solidFill>
                <a:schemeClr val="dk1"/>
              </a:solidFill>
              <a:latin typeface="Times New Roman"/>
              <a:ea typeface="Times New Roman"/>
              <a:cs typeface="Times New Roman"/>
              <a:sym typeface="Times New Roman"/>
            </a:endParaRPr>
          </a:p>
          <a:p>
            <a:pPr indent="-387350" lvl="0" marL="457200" rtl="0" algn="just">
              <a:lnSpc>
                <a:spcPct val="115000"/>
              </a:lnSpc>
              <a:spcBef>
                <a:spcPts val="0"/>
              </a:spcBef>
              <a:spcAft>
                <a:spcPts val="0"/>
              </a:spcAft>
              <a:buClr>
                <a:schemeClr val="dk1"/>
              </a:buClr>
              <a:buSzPts val="2500"/>
              <a:buFont typeface="Times New Roman"/>
              <a:buChar char="-"/>
            </a:pPr>
            <a:r>
              <a:rPr lang="fr-FR" sz="2500">
                <a:solidFill>
                  <a:schemeClr val="dk1"/>
                </a:solidFill>
                <a:latin typeface="Times New Roman"/>
                <a:ea typeface="Times New Roman"/>
                <a:cs typeface="Times New Roman"/>
                <a:sym typeface="Times New Roman"/>
              </a:rPr>
              <a:t>Charges indirect (loyer, électricité, eau) 15€</a:t>
            </a:r>
            <a:endParaRPr sz="2500">
              <a:solidFill>
                <a:schemeClr val="dk1"/>
              </a:solidFill>
              <a:latin typeface="Times New Roman"/>
              <a:ea typeface="Times New Roman"/>
              <a:cs typeface="Times New Roman"/>
              <a:sym typeface="Times New Roman"/>
            </a:endParaRPr>
          </a:p>
          <a:p>
            <a:pPr indent="-387350" lvl="0" marL="457200" rtl="0" algn="just">
              <a:lnSpc>
                <a:spcPct val="115000"/>
              </a:lnSpc>
              <a:spcBef>
                <a:spcPts val="0"/>
              </a:spcBef>
              <a:spcAft>
                <a:spcPts val="0"/>
              </a:spcAft>
              <a:buClr>
                <a:schemeClr val="dk1"/>
              </a:buClr>
              <a:buSzPts val="2500"/>
              <a:buFont typeface="Times New Roman"/>
              <a:buChar char="-"/>
            </a:pPr>
            <a:r>
              <a:rPr lang="fr-FR" sz="2500">
                <a:solidFill>
                  <a:schemeClr val="dk1"/>
                </a:solidFill>
                <a:latin typeface="Times New Roman"/>
                <a:ea typeface="Times New Roman"/>
                <a:cs typeface="Times New Roman"/>
                <a:sym typeface="Times New Roman"/>
              </a:rPr>
              <a:t>Main d’oeuvre de production, salaire, charges social 40€</a:t>
            </a:r>
            <a:endParaRPr sz="2500">
              <a:solidFill>
                <a:schemeClr val="dk1"/>
              </a:solidFill>
              <a:latin typeface="Times New Roman"/>
              <a:ea typeface="Times New Roman"/>
              <a:cs typeface="Times New Roman"/>
              <a:sym typeface="Times New Roman"/>
            </a:endParaRPr>
          </a:p>
          <a:p>
            <a:pPr indent="-387350" lvl="0" marL="457200" rtl="0" algn="just">
              <a:lnSpc>
                <a:spcPct val="115000"/>
              </a:lnSpc>
              <a:spcBef>
                <a:spcPts val="0"/>
              </a:spcBef>
              <a:spcAft>
                <a:spcPts val="0"/>
              </a:spcAft>
              <a:buClr>
                <a:schemeClr val="dk1"/>
              </a:buClr>
              <a:buSzPts val="2500"/>
              <a:buFont typeface="Times New Roman"/>
              <a:buChar char="-"/>
            </a:pPr>
            <a:r>
              <a:rPr lang="fr-FR" sz="2500">
                <a:solidFill>
                  <a:schemeClr val="dk1"/>
                </a:solidFill>
                <a:latin typeface="Times New Roman"/>
                <a:ea typeface="Times New Roman"/>
                <a:cs typeface="Times New Roman"/>
                <a:sym typeface="Times New Roman"/>
              </a:rPr>
              <a:t>Main d’oeuvre de commercialisation, design et publicité 20€ </a:t>
            </a:r>
            <a:endParaRPr sz="2500">
              <a:solidFill>
                <a:schemeClr val="dk1"/>
              </a:solidFill>
              <a:latin typeface="Times New Roman"/>
              <a:ea typeface="Times New Roman"/>
              <a:cs typeface="Times New Roman"/>
              <a:sym typeface="Times New Roman"/>
            </a:endParaRPr>
          </a:p>
          <a:p>
            <a:pPr indent="-387350" lvl="0" marL="457200" rtl="0" algn="just">
              <a:lnSpc>
                <a:spcPct val="115000"/>
              </a:lnSpc>
              <a:spcBef>
                <a:spcPts val="0"/>
              </a:spcBef>
              <a:spcAft>
                <a:spcPts val="0"/>
              </a:spcAft>
              <a:buClr>
                <a:schemeClr val="dk1"/>
              </a:buClr>
              <a:buSzPts val="2500"/>
              <a:buFont typeface="Times New Roman"/>
              <a:buChar char="-"/>
            </a:pPr>
            <a:r>
              <a:rPr lang="fr-FR" sz="2500">
                <a:solidFill>
                  <a:schemeClr val="dk1"/>
                </a:solidFill>
                <a:latin typeface="Times New Roman"/>
                <a:ea typeface="Times New Roman"/>
                <a:cs typeface="Times New Roman"/>
                <a:sym typeface="Times New Roman"/>
              </a:rPr>
              <a:t>Marge 30€</a:t>
            </a:r>
            <a:endParaRPr sz="250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t/>
            </a:r>
            <a:endParaRPr sz="250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fr-FR" sz="2500">
                <a:solidFill>
                  <a:schemeClr val="dk1"/>
                </a:solidFill>
                <a:latin typeface="Times New Roman"/>
                <a:ea typeface="Times New Roman"/>
                <a:cs typeface="Times New Roman"/>
                <a:sym typeface="Times New Roman"/>
              </a:rPr>
              <a:t>Produit vendu à 160 € sur le marché entre (100€ et 250€)</a:t>
            </a:r>
            <a:endParaRPr sz="2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4200">
              <a:solidFill>
                <a:schemeClr val="dk1"/>
              </a:solidFill>
              <a:latin typeface="Times New Roman"/>
              <a:ea typeface="Times New Roman"/>
              <a:cs typeface="Times New Roman"/>
              <a:sym typeface="Times New Roman"/>
            </a:endParaRPr>
          </a:p>
        </p:txBody>
      </p:sp>
      <p:sp>
        <p:nvSpPr>
          <p:cNvPr id="267" name="Google Shape;267;p36"/>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7"/>
          <p:cNvSpPr txBox="1"/>
          <p:nvPr/>
        </p:nvSpPr>
        <p:spPr>
          <a:xfrm>
            <a:off x="280775" y="196325"/>
            <a:ext cx="11687700" cy="63438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r-FR" sz="2300">
                <a:solidFill>
                  <a:schemeClr val="dk1"/>
                </a:solidFill>
                <a:latin typeface="Times New Roman"/>
                <a:ea typeface="Times New Roman"/>
                <a:cs typeface="Times New Roman"/>
                <a:sym typeface="Times New Roman"/>
              </a:rPr>
              <a:t>Point de vue économique :</a:t>
            </a:r>
            <a:endParaRPr b="1" sz="230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t/>
            </a:r>
            <a:endParaRPr i="1" sz="1800" u="sng">
              <a:solidFill>
                <a:schemeClr val="dk1"/>
              </a:solidFill>
              <a:latin typeface="Times New Roman"/>
              <a:ea typeface="Times New Roman"/>
              <a:cs typeface="Times New Roman"/>
              <a:sym typeface="Times New Roman"/>
            </a:endParaRPr>
          </a:p>
          <a:p>
            <a:pPr indent="-349250" lvl="0" marL="457200" rtl="0" algn="l">
              <a:lnSpc>
                <a:spcPct val="97058"/>
              </a:lnSpc>
              <a:spcBef>
                <a:spcPts val="1500"/>
              </a:spcBef>
              <a:spcAft>
                <a:spcPts val="0"/>
              </a:spcAft>
              <a:buClr>
                <a:schemeClr val="dk1"/>
              </a:buClr>
              <a:buSzPts val="1900"/>
              <a:buFont typeface="Times New Roman"/>
              <a:buChar char="●"/>
            </a:pPr>
            <a:r>
              <a:rPr lang="fr-FR" sz="1900" u="sng">
                <a:solidFill>
                  <a:schemeClr val="dk1"/>
                </a:solidFill>
                <a:highlight>
                  <a:srgbClr val="FFFFFF"/>
                </a:highlight>
                <a:latin typeface="Times New Roman"/>
                <a:ea typeface="Times New Roman"/>
                <a:cs typeface="Times New Roman"/>
                <a:sym typeface="Times New Roman"/>
              </a:rPr>
              <a:t>Un dynamique bassin d’emplois</a:t>
            </a:r>
            <a:endParaRPr sz="1900" u="sng">
              <a:solidFill>
                <a:schemeClr val="dk1"/>
              </a:solidFill>
              <a:highlight>
                <a:srgbClr val="FFFFFF"/>
              </a:highlight>
              <a:latin typeface="Times New Roman"/>
              <a:ea typeface="Times New Roman"/>
              <a:cs typeface="Times New Roman"/>
              <a:sym typeface="Times New Roman"/>
            </a:endParaRPr>
          </a:p>
          <a:p>
            <a:pPr indent="0" lvl="0" marL="457200" rtl="0" algn="l">
              <a:lnSpc>
                <a:spcPct val="97058"/>
              </a:lnSpc>
              <a:spcBef>
                <a:spcPts val="1500"/>
              </a:spcBef>
              <a:spcAft>
                <a:spcPts val="0"/>
              </a:spcAft>
              <a:buNone/>
            </a:pPr>
            <a:r>
              <a:rPr lang="fr-FR" sz="1900">
                <a:solidFill>
                  <a:schemeClr val="dk1"/>
                </a:solidFill>
                <a:highlight>
                  <a:srgbClr val="FFFFFF"/>
                </a:highlight>
                <a:latin typeface="Times New Roman"/>
                <a:ea typeface="Times New Roman"/>
                <a:cs typeface="Times New Roman"/>
                <a:sym typeface="Times New Roman"/>
              </a:rPr>
              <a:t>Dans le monde des</a:t>
            </a:r>
            <a:r>
              <a:rPr lang="fr-FR" sz="1900">
                <a:solidFill>
                  <a:schemeClr val="dk1"/>
                </a:solidFill>
                <a:highlight>
                  <a:srgbClr val="FFFFFF"/>
                </a:highlight>
                <a:uFill>
                  <a:noFill/>
                </a:uFill>
                <a:latin typeface="Times New Roman"/>
                <a:ea typeface="Times New Roman"/>
                <a:cs typeface="Times New Roman"/>
                <a:sym typeface="Times New Roman"/>
                <a:hlinkClick r:id="rId3">
                  <a:extLst>
                    <a:ext uri="{A12FA001-AC4F-418D-AE19-62706E023703}">
                      <ahyp:hlinkClr val="tx"/>
                    </a:ext>
                  </a:extLst>
                </a:hlinkClick>
              </a:rPr>
              <a:t> </a:t>
            </a:r>
            <a:r>
              <a:rPr lang="fr-FR" sz="1900">
                <a:solidFill>
                  <a:srgbClr val="FF0000"/>
                </a:solidFill>
                <a:highlight>
                  <a:srgbClr val="FFFFFF"/>
                </a:highlight>
                <a:uFill>
                  <a:noFill/>
                </a:uFill>
                <a:latin typeface="Times New Roman"/>
                <a:ea typeface="Times New Roman"/>
                <a:cs typeface="Times New Roman"/>
                <a:sym typeface="Times New Roman"/>
                <a:hlinkClick r:id="rId4">
                  <a:extLst>
                    <a:ext uri="{A12FA001-AC4F-418D-AE19-62706E023703}">
                      <ahyp:hlinkClr val="tx"/>
                    </a:ext>
                  </a:extLst>
                </a:hlinkClick>
              </a:rPr>
              <a:t>dispositifs médicaux</a:t>
            </a:r>
            <a:r>
              <a:rPr lang="fr-FR" sz="1900">
                <a:solidFill>
                  <a:schemeClr val="dk1"/>
                </a:solidFill>
                <a:highlight>
                  <a:srgbClr val="FFFFFF"/>
                </a:highlight>
                <a:latin typeface="Times New Roman"/>
                <a:ea typeface="Times New Roman"/>
                <a:cs typeface="Times New Roman"/>
                <a:sym typeface="Times New Roman"/>
              </a:rPr>
              <a:t>, secteur santé les produits ont généralement un cycle de vie court. </a:t>
            </a:r>
            <a:endParaRPr sz="1900">
              <a:solidFill>
                <a:schemeClr val="dk1"/>
              </a:solidFill>
              <a:highlight>
                <a:srgbClr val="FFFFFF"/>
              </a:highlight>
              <a:latin typeface="Times New Roman"/>
              <a:ea typeface="Times New Roman"/>
              <a:cs typeface="Times New Roman"/>
              <a:sym typeface="Times New Roman"/>
            </a:endParaRPr>
          </a:p>
          <a:p>
            <a:pPr indent="0" lvl="0" marL="457200" rtl="0" algn="l">
              <a:lnSpc>
                <a:spcPct val="97058"/>
              </a:lnSpc>
              <a:spcBef>
                <a:spcPts val="1500"/>
              </a:spcBef>
              <a:spcAft>
                <a:spcPts val="0"/>
              </a:spcAft>
              <a:buNone/>
            </a:pPr>
            <a:r>
              <a:rPr lang="fr-FR" sz="1900">
                <a:solidFill>
                  <a:schemeClr val="dk1"/>
                </a:solidFill>
                <a:highlight>
                  <a:srgbClr val="FFFFFF"/>
                </a:highlight>
                <a:latin typeface="Times New Roman"/>
                <a:ea typeface="Times New Roman"/>
                <a:cs typeface="Times New Roman"/>
                <a:sym typeface="Times New Roman"/>
              </a:rPr>
              <a:t>3 750 brevets sont déposés chaque année. </a:t>
            </a:r>
            <a:endParaRPr sz="1900">
              <a:solidFill>
                <a:schemeClr val="dk1"/>
              </a:solidFill>
              <a:highlight>
                <a:srgbClr val="FFFFFF"/>
              </a:highlight>
              <a:latin typeface="Times New Roman"/>
              <a:ea typeface="Times New Roman"/>
              <a:cs typeface="Times New Roman"/>
              <a:sym typeface="Times New Roman"/>
            </a:endParaRPr>
          </a:p>
          <a:p>
            <a:pPr indent="0" lvl="0" marL="457200" rtl="0" algn="l">
              <a:lnSpc>
                <a:spcPct val="97058"/>
              </a:lnSpc>
              <a:spcBef>
                <a:spcPts val="1500"/>
              </a:spcBef>
              <a:spcAft>
                <a:spcPts val="0"/>
              </a:spcAft>
              <a:buNone/>
            </a:pPr>
            <a:r>
              <a:t/>
            </a:r>
            <a:endParaRPr sz="1900">
              <a:solidFill>
                <a:schemeClr val="dk1"/>
              </a:solidFill>
              <a:highlight>
                <a:srgbClr val="FFFFFF"/>
              </a:highlight>
              <a:latin typeface="Times New Roman"/>
              <a:ea typeface="Times New Roman"/>
              <a:cs typeface="Times New Roman"/>
              <a:sym typeface="Times New Roman"/>
            </a:endParaRPr>
          </a:p>
          <a:p>
            <a:pPr indent="-349250" lvl="0" marL="457200" rtl="0" algn="l">
              <a:lnSpc>
                <a:spcPct val="97058"/>
              </a:lnSpc>
              <a:spcBef>
                <a:spcPts val="1500"/>
              </a:spcBef>
              <a:spcAft>
                <a:spcPts val="0"/>
              </a:spcAft>
              <a:buClr>
                <a:schemeClr val="dk1"/>
              </a:buClr>
              <a:buSzPts val="1900"/>
              <a:buFont typeface="Times New Roman"/>
              <a:buChar char="●"/>
            </a:pPr>
            <a:r>
              <a:rPr lang="fr-FR" sz="1900" u="sng">
                <a:solidFill>
                  <a:schemeClr val="dk1"/>
                </a:solidFill>
                <a:highlight>
                  <a:srgbClr val="FFFFFF"/>
                </a:highlight>
                <a:latin typeface="Times New Roman"/>
                <a:ea typeface="Times New Roman"/>
                <a:cs typeface="Times New Roman"/>
                <a:sym typeface="Times New Roman"/>
              </a:rPr>
              <a:t>Un fort marché de l’export</a:t>
            </a:r>
            <a:endParaRPr sz="1900" u="sng">
              <a:solidFill>
                <a:schemeClr val="dk1"/>
              </a:solidFill>
              <a:highlight>
                <a:srgbClr val="FFFFFF"/>
              </a:highlight>
              <a:latin typeface="Times New Roman"/>
              <a:ea typeface="Times New Roman"/>
              <a:cs typeface="Times New Roman"/>
              <a:sym typeface="Times New Roman"/>
            </a:endParaRPr>
          </a:p>
          <a:p>
            <a:pPr indent="0" lvl="0" marL="457200" rtl="0" algn="l">
              <a:lnSpc>
                <a:spcPct val="97058"/>
              </a:lnSpc>
              <a:spcBef>
                <a:spcPts val="1500"/>
              </a:spcBef>
              <a:spcAft>
                <a:spcPts val="0"/>
              </a:spcAft>
              <a:buNone/>
            </a:pPr>
            <a:r>
              <a:rPr lang="fr-FR" sz="1900">
                <a:solidFill>
                  <a:schemeClr val="dk1"/>
                </a:solidFill>
                <a:highlight>
                  <a:srgbClr val="FFFFFF"/>
                </a:highlight>
                <a:latin typeface="Times New Roman"/>
                <a:ea typeface="Times New Roman"/>
                <a:cs typeface="Times New Roman"/>
                <a:sym typeface="Times New Roman"/>
              </a:rPr>
              <a:t>L’</a:t>
            </a:r>
            <a:r>
              <a:rPr lang="fr-FR" sz="1900">
                <a:solidFill>
                  <a:srgbClr val="EC1625"/>
                </a:solidFill>
                <a:highlight>
                  <a:srgbClr val="FFFFFF"/>
                </a:highlight>
                <a:latin typeface="Times New Roman"/>
                <a:ea typeface="Times New Roman"/>
                <a:cs typeface="Times New Roman"/>
                <a:sym typeface="Times New Roman"/>
              </a:rPr>
              <a:t>internationalisation</a:t>
            </a:r>
            <a:r>
              <a:rPr lang="fr-FR" sz="1900">
                <a:solidFill>
                  <a:schemeClr val="dk1"/>
                </a:solidFill>
                <a:highlight>
                  <a:srgbClr val="FFFFFF"/>
                </a:highlight>
                <a:latin typeface="Times New Roman"/>
                <a:ea typeface="Times New Roman"/>
                <a:cs typeface="Times New Roman"/>
                <a:sym typeface="Times New Roman"/>
              </a:rPr>
              <a:t> des activités se généralise, la croissance de l’export est bien plus forte que la croissance du marché lui-même.</a:t>
            </a:r>
            <a:endParaRPr sz="1900">
              <a:solidFill>
                <a:schemeClr val="dk1"/>
              </a:solidFill>
              <a:highlight>
                <a:srgbClr val="FFFFFF"/>
              </a:highlight>
              <a:latin typeface="Times New Roman"/>
              <a:ea typeface="Times New Roman"/>
              <a:cs typeface="Times New Roman"/>
              <a:sym typeface="Times New Roman"/>
            </a:endParaRPr>
          </a:p>
          <a:p>
            <a:pPr indent="0" lvl="0" marL="457200" rtl="0" algn="l">
              <a:lnSpc>
                <a:spcPct val="100000"/>
              </a:lnSpc>
              <a:spcBef>
                <a:spcPts val="1500"/>
              </a:spcBef>
              <a:spcAft>
                <a:spcPts val="0"/>
              </a:spcAft>
              <a:buNone/>
            </a:pPr>
            <a:r>
              <a:t/>
            </a:r>
            <a:endParaRPr sz="1900">
              <a:solidFill>
                <a:schemeClr val="dk1"/>
              </a:solidFill>
              <a:highlight>
                <a:srgbClr val="FFFFFF"/>
              </a:highlight>
              <a:latin typeface="Times New Roman"/>
              <a:ea typeface="Times New Roman"/>
              <a:cs typeface="Times New Roman"/>
              <a:sym typeface="Times New Roman"/>
            </a:endParaRPr>
          </a:p>
          <a:p>
            <a:pPr indent="-349250" lvl="0" marL="457200" rtl="0" algn="l">
              <a:lnSpc>
                <a:spcPct val="97058"/>
              </a:lnSpc>
              <a:spcBef>
                <a:spcPts val="1500"/>
              </a:spcBef>
              <a:spcAft>
                <a:spcPts val="0"/>
              </a:spcAft>
              <a:buClr>
                <a:schemeClr val="dk1"/>
              </a:buClr>
              <a:buSzPts val="1900"/>
              <a:buFont typeface="Times New Roman"/>
              <a:buChar char="●"/>
            </a:pPr>
            <a:r>
              <a:rPr lang="fr-FR" sz="1900" u="sng">
                <a:solidFill>
                  <a:schemeClr val="dk1"/>
                </a:solidFill>
                <a:highlight>
                  <a:srgbClr val="FFFFFF"/>
                </a:highlight>
                <a:latin typeface="Times New Roman"/>
                <a:ea typeface="Times New Roman"/>
                <a:cs typeface="Times New Roman"/>
                <a:sym typeface="Times New Roman"/>
              </a:rPr>
              <a:t>La réglementation française laisse planer des inquiétudes</a:t>
            </a:r>
            <a:endParaRPr sz="1900" u="sng">
              <a:solidFill>
                <a:schemeClr val="dk1"/>
              </a:solidFill>
              <a:highlight>
                <a:srgbClr val="FFFFFF"/>
              </a:highlight>
              <a:latin typeface="Times New Roman"/>
              <a:ea typeface="Times New Roman"/>
              <a:cs typeface="Times New Roman"/>
              <a:sym typeface="Times New Roman"/>
            </a:endParaRPr>
          </a:p>
          <a:p>
            <a:pPr indent="0" lvl="0" marL="447675" rtl="0" algn="l">
              <a:lnSpc>
                <a:spcPct val="97058"/>
              </a:lnSpc>
              <a:spcBef>
                <a:spcPts val="1500"/>
              </a:spcBef>
              <a:spcAft>
                <a:spcPts val="0"/>
              </a:spcAft>
              <a:buNone/>
            </a:pPr>
            <a:r>
              <a:rPr lang="fr-FR" sz="1900">
                <a:solidFill>
                  <a:schemeClr val="dk1"/>
                </a:solidFill>
                <a:highlight>
                  <a:srgbClr val="FFFFFF"/>
                </a:highlight>
                <a:latin typeface="Times New Roman"/>
                <a:ea typeface="Times New Roman"/>
                <a:cs typeface="Times New Roman"/>
                <a:sym typeface="Times New Roman"/>
              </a:rPr>
              <a:t>Le marché français n’est pas facilement accessible à cause des délais d’attribution des </a:t>
            </a:r>
            <a:r>
              <a:rPr lang="fr-FR" sz="1900">
                <a:solidFill>
                  <a:srgbClr val="EC1625"/>
                </a:solidFill>
                <a:highlight>
                  <a:srgbClr val="FFFFFF"/>
                </a:highlight>
                <a:latin typeface="Times New Roman"/>
                <a:ea typeface="Times New Roman"/>
                <a:cs typeface="Times New Roman"/>
                <a:sym typeface="Times New Roman"/>
              </a:rPr>
              <a:t>certifications et des                   réglementation </a:t>
            </a:r>
            <a:r>
              <a:rPr lang="fr-FR" sz="1900">
                <a:solidFill>
                  <a:schemeClr val="dk1"/>
                </a:solidFill>
                <a:highlight>
                  <a:schemeClr val="lt1"/>
                </a:highlight>
                <a:latin typeface="Times New Roman"/>
                <a:ea typeface="Times New Roman"/>
                <a:cs typeface="Times New Roman"/>
                <a:sym typeface="Times New Roman"/>
              </a:rPr>
              <a:t>très restrictives</a:t>
            </a:r>
            <a:r>
              <a:rPr lang="fr-FR" sz="1900">
                <a:solidFill>
                  <a:schemeClr val="dk1"/>
                </a:solidFill>
                <a:highlight>
                  <a:srgbClr val="FFFFFF"/>
                </a:highlight>
                <a:latin typeface="Times New Roman"/>
                <a:ea typeface="Times New Roman"/>
                <a:cs typeface="Times New Roman"/>
                <a:sym typeface="Times New Roman"/>
              </a:rPr>
              <a:t>. </a:t>
            </a:r>
            <a:endParaRPr sz="1900">
              <a:solidFill>
                <a:schemeClr val="dk1"/>
              </a:solidFill>
              <a:highlight>
                <a:srgbClr val="FFFFFF"/>
              </a:highlight>
              <a:latin typeface="Times New Roman"/>
              <a:ea typeface="Times New Roman"/>
              <a:cs typeface="Times New Roman"/>
              <a:sym typeface="Times New Roman"/>
            </a:endParaRPr>
          </a:p>
          <a:p>
            <a:pPr indent="457200" lvl="0" marL="0" rtl="0" algn="l">
              <a:lnSpc>
                <a:spcPct val="97058"/>
              </a:lnSpc>
              <a:spcBef>
                <a:spcPts val="1500"/>
              </a:spcBef>
              <a:spcAft>
                <a:spcPts val="800"/>
              </a:spcAft>
              <a:buNone/>
            </a:pPr>
            <a:r>
              <a:t/>
            </a:r>
            <a:endParaRPr sz="1900">
              <a:solidFill>
                <a:schemeClr val="dk1"/>
              </a:solidFill>
              <a:highlight>
                <a:srgbClr val="FFFFFF"/>
              </a:highlight>
              <a:latin typeface="Times New Roman"/>
              <a:ea typeface="Times New Roman"/>
              <a:cs typeface="Times New Roman"/>
              <a:sym typeface="Times New Roman"/>
            </a:endParaRPr>
          </a:p>
        </p:txBody>
      </p:sp>
      <p:sp>
        <p:nvSpPr>
          <p:cNvPr id="273" name="Google Shape;273;p37"/>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8"/>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
        <p:nvSpPr>
          <p:cNvPr id="279" name="Google Shape;279;p38"/>
          <p:cNvSpPr txBox="1"/>
          <p:nvPr/>
        </p:nvSpPr>
        <p:spPr>
          <a:xfrm>
            <a:off x="0" y="0"/>
            <a:ext cx="11540700" cy="644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FR" sz="3300">
                <a:solidFill>
                  <a:schemeClr val="dk1"/>
                </a:solidFill>
                <a:latin typeface="Georgia"/>
                <a:ea typeface="Georgia"/>
                <a:cs typeface="Georgia"/>
                <a:sym typeface="Georgia"/>
              </a:rPr>
              <a:t>6) Analyse financière :</a:t>
            </a:r>
            <a:endParaRPr b="1" sz="3300">
              <a:solidFill>
                <a:schemeClr val="dk1"/>
              </a:solidFill>
              <a:latin typeface="Georgia"/>
              <a:ea typeface="Georgia"/>
              <a:cs typeface="Georgia"/>
              <a:sym typeface="Georgia"/>
            </a:endParaRPr>
          </a:p>
          <a:p>
            <a:pPr indent="0" lvl="0" marL="0" rtl="0" algn="l">
              <a:lnSpc>
                <a:spcPct val="115000"/>
              </a:lnSpc>
              <a:spcBef>
                <a:spcPts val="0"/>
              </a:spcBef>
              <a:spcAft>
                <a:spcPts val="0"/>
              </a:spcAft>
              <a:buNone/>
            </a:pPr>
            <a:r>
              <a:t/>
            </a:r>
            <a:endParaRPr sz="2300">
              <a:solidFill>
                <a:srgbClr val="11111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fr-FR" sz="2300" u="sng">
                <a:solidFill>
                  <a:srgbClr val="111111"/>
                </a:solidFill>
                <a:latin typeface="Times New Roman"/>
                <a:ea typeface="Times New Roman"/>
                <a:cs typeface="Times New Roman"/>
                <a:sym typeface="Times New Roman"/>
              </a:rPr>
              <a:t>Notre cible marketing : </a:t>
            </a:r>
            <a:endParaRPr sz="2300" u="sng">
              <a:solidFill>
                <a:srgbClr val="11111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2200" u="sng">
              <a:solidFill>
                <a:srgbClr val="11111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fr-FR" sz="2200">
                <a:solidFill>
                  <a:srgbClr val="111111"/>
                </a:solidFill>
                <a:latin typeface="Times New Roman"/>
                <a:ea typeface="Times New Roman"/>
                <a:cs typeface="Times New Roman"/>
                <a:sym typeface="Times New Roman"/>
              </a:rPr>
              <a:t>Il existe en France </a:t>
            </a:r>
            <a:r>
              <a:rPr lang="fr-FR" sz="2200">
                <a:solidFill>
                  <a:srgbClr val="111111"/>
                </a:solidFill>
                <a:highlight>
                  <a:srgbClr val="FFFFFF"/>
                </a:highlight>
                <a:latin typeface="Times New Roman"/>
                <a:ea typeface="Times New Roman"/>
                <a:cs typeface="Times New Roman"/>
                <a:sym typeface="Times New Roman"/>
              </a:rPr>
              <a:t>2 983 établissements de santé.</a:t>
            </a:r>
            <a:endParaRPr sz="2200">
              <a:solidFill>
                <a:srgbClr val="111111"/>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2200">
              <a:solidFill>
                <a:srgbClr val="111111"/>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fr-FR" sz="2200">
                <a:solidFill>
                  <a:srgbClr val="111111"/>
                </a:solidFill>
                <a:highlight>
                  <a:srgbClr val="FFFFFF"/>
                </a:highlight>
                <a:latin typeface="Times New Roman"/>
                <a:ea typeface="Times New Roman"/>
                <a:cs typeface="Times New Roman"/>
                <a:sym typeface="Times New Roman"/>
              </a:rPr>
              <a:t>Selon </a:t>
            </a:r>
            <a:r>
              <a:rPr lang="fr-FR" sz="2200">
                <a:solidFill>
                  <a:srgbClr val="111111"/>
                </a:solidFill>
                <a:highlight>
                  <a:srgbClr val="FFFFFF"/>
                </a:highlight>
                <a:uFill>
                  <a:noFill/>
                </a:uFill>
                <a:latin typeface="Times New Roman"/>
                <a:ea typeface="Times New Roman"/>
                <a:cs typeface="Times New Roman"/>
                <a:sym typeface="Times New Roman"/>
                <a:hlinkClick r:id="rId3">
                  <a:extLst>
                    <a:ext uri="{A12FA001-AC4F-418D-AE19-62706E023703}">
                      <ahyp:hlinkClr val="tx"/>
                    </a:ext>
                  </a:extLst>
                </a:hlinkClick>
              </a:rPr>
              <a:t>la DREES sur les établissements de santé</a:t>
            </a:r>
            <a:r>
              <a:rPr lang="fr-FR" sz="2200">
                <a:solidFill>
                  <a:srgbClr val="111111"/>
                </a:solidFill>
                <a:highlight>
                  <a:srgbClr val="FFFFFF"/>
                </a:highlight>
                <a:latin typeface="Times New Roman"/>
                <a:ea typeface="Times New Roman"/>
                <a:cs typeface="Times New Roman"/>
                <a:sym typeface="Times New Roman"/>
              </a:rPr>
              <a:t>, on comptait 713 structures d’urgence qui ont pris en charge 21,4 millions de passages.</a:t>
            </a:r>
            <a:endParaRPr sz="2200">
              <a:solidFill>
                <a:srgbClr val="111111"/>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2200">
              <a:solidFill>
                <a:srgbClr val="111111"/>
              </a:solidFill>
              <a:highlight>
                <a:srgbClr val="FFFFFF"/>
              </a:highlight>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lang="fr-FR" sz="2200">
                <a:solidFill>
                  <a:schemeClr val="dk1"/>
                </a:solidFill>
                <a:highlight>
                  <a:schemeClr val="lt1"/>
                </a:highlight>
                <a:latin typeface="Times New Roman"/>
                <a:ea typeface="Times New Roman"/>
                <a:cs typeface="Times New Roman"/>
                <a:sym typeface="Times New Roman"/>
              </a:rPr>
              <a:t>En 2019, la valeur du </a:t>
            </a:r>
            <a:r>
              <a:rPr b="1" lang="fr-FR" sz="2200">
                <a:solidFill>
                  <a:schemeClr val="dk1"/>
                </a:solidFill>
                <a:highlight>
                  <a:schemeClr val="lt1"/>
                </a:highlight>
                <a:latin typeface="Times New Roman"/>
                <a:ea typeface="Times New Roman"/>
                <a:cs typeface="Times New Roman"/>
                <a:sym typeface="Times New Roman"/>
              </a:rPr>
              <a:t>marché</a:t>
            </a:r>
            <a:r>
              <a:rPr lang="fr-FR" sz="2200">
                <a:solidFill>
                  <a:schemeClr val="dk1"/>
                </a:solidFill>
                <a:highlight>
                  <a:schemeClr val="lt1"/>
                </a:highlight>
                <a:latin typeface="Times New Roman"/>
                <a:ea typeface="Times New Roman"/>
                <a:cs typeface="Times New Roman"/>
                <a:sym typeface="Times New Roman"/>
              </a:rPr>
              <a:t> mondial des dispositifs et équipements </a:t>
            </a:r>
            <a:r>
              <a:rPr b="1" lang="fr-FR" sz="2200">
                <a:solidFill>
                  <a:schemeClr val="dk1"/>
                </a:solidFill>
                <a:highlight>
                  <a:schemeClr val="lt1"/>
                </a:highlight>
                <a:latin typeface="Times New Roman"/>
                <a:ea typeface="Times New Roman"/>
                <a:cs typeface="Times New Roman"/>
                <a:sym typeface="Times New Roman"/>
              </a:rPr>
              <a:t>médicaux</a:t>
            </a:r>
            <a:r>
              <a:rPr lang="fr-FR" sz="2200">
                <a:solidFill>
                  <a:schemeClr val="dk1"/>
                </a:solidFill>
                <a:highlight>
                  <a:schemeClr val="lt1"/>
                </a:highlight>
                <a:latin typeface="Times New Roman"/>
                <a:ea typeface="Times New Roman"/>
                <a:cs typeface="Times New Roman"/>
                <a:sym typeface="Times New Roman"/>
              </a:rPr>
              <a:t> s'élevait à 446,9 milliards de dollars ; ce chiffre devrait augmenter de 5,4 % par an en moyenne </a:t>
            </a:r>
            <a:r>
              <a:rPr b="1" lang="fr-FR" sz="2200">
                <a:solidFill>
                  <a:schemeClr val="dk1"/>
                </a:solidFill>
                <a:highlight>
                  <a:schemeClr val="lt1"/>
                </a:highlight>
                <a:latin typeface="Times New Roman"/>
                <a:ea typeface="Times New Roman"/>
                <a:cs typeface="Times New Roman"/>
                <a:sym typeface="Times New Roman"/>
              </a:rPr>
              <a:t>pour</a:t>
            </a:r>
            <a:r>
              <a:rPr lang="fr-FR" sz="2200">
                <a:solidFill>
                  <a:schemeClr val="dk1"/>
                </a:solidFill>
                <a:highlight>
                  <a:schemeClr val="lt1"/>
                </a:highlight>
                <a:latin typeface="Times New Roman"/>
                <a:ea typeface="Times New Roman"/>
                <a:cs typeface="Times New Roman"/>
                <a:sym typeface="Times New Roman"/>
              </a:rPr>
              <a:t> atteindre 612,7 milliards de dollars en 2025.</a:t>
            </a:r>
            <a:endParaRPr sz="2200">
              <a:solidFill>
                <a:schemeClr val="dk1"/>
              </a:solidFill>
              <a:highlight>
                <a:schemeClr val="lt1"/>
              </a:highlight>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t/>
            </a:r>
            <a:endParaRPr sz="1800">
              <a:solidFill>
                <a:schemeClr val="dk1"/>
              </a:solidFill>
              <a:highlight>
                <a:schemeClr val="lt1"/>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fr-FR" sz="2200">
                <a:solidFill>
                  <a:srgbClr val="111111"/>
                </a:solidFill>
                <a:highlight>
                  <a:srgbClr val="FFFFFF"/>
                </a:highlight>
                <a:latin typeface="Times New Roman"/>
                <a:ea typeface="Times New Roman"/>
                <a:cs typeface="Times New Roman"/>
                <a:sym typeface="Times New Roman"/>
              </a:rPr>
              <a:t>Cette augmentation accroît le besoin de matériel perfectionné pour répondre rapidement aux besoins des urgentistes.</a:t>
            </a:r>
            <a:endParaRPr sz="2200">
              <a:solidFill>
                <a:srgbClr val="111111"/>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2200">
              <a:solidFill>
                <a:srgbClr val="111111"/>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9"/>
          <p:cNvSpPr txBox="1"/>
          <p:nvPr/>
        </p:nvSpPr>
        <p:spPr>
          <a:xfrm>
            <a:off x="163300" y="143950"/>
            <a:ext cx="12192000" cy="6227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FR" sz="4200">
                <a:latin typeface="Georgia"/>
                <a:ea typeface="Georgia"/>
                <a:cs typeface="Georgia"/>
                <a:sym typeface="Georgia"/>
              </a:rPr>
              <a:t>7) Conclusion</a:t>
            </a:r>
            <a:endParaRPr b="1" sz="4200">
              <a:latin typeface="Georgia"/>
              <a:ea typeface="Georgia"/>
              <a:cs typeface="Georgia"/>
              <a:sym typeface="Georgia"/>
            </a:endParaRPr>
          </a:p>
          <a:p>
            <a:pPr indent="0" lvl="0" marL="0" rtl="0" algn="just">
              <a:spcBef>
                <a:spcPts val="0"/>
              </a:spcBef>
              <a:spcAft>
                <a:spcPts val="0"/>
              </a:spcAft>
              <a:buNone/>
            </a:pPr>
            <a:r>
              <a:t/>
            </a:r>
            <a:endParaRPr sz="1700">
              <a:solidFill>
                <a:schemeClr val="dk1"/>
              </a:solidFill>
              <a:latin typeface="Georgia"/>
              <a:ea typeface="Georgia"/>
              <a:cs typeface="Georgia"/>
              <a:sym typeface="Georgia"/>
            </a:endParaRPr>
          </a:p>
          <a:p>
            <a:pPr indent="0" lvl="0" marL="0" rtl="0" algn="just">
              <a:spcBef>
                <a:spcPts val="0"/>
              </a:spcBef>
              <a:spcAft>
                <a:spcPts val="0"/>
              </a:spcAft>
              <a:buNone/>
            </a:pPr>
            <a:r>
              <a:t/>
            </a:r>
            <a:endParaRPr sz="1700">
              <a:solidFill>
                <a:schemeClr val="dk1"/>
              </a:solidFill>
              <a:latin typeface="Georgia"/>
              <a:ea typeface="Georgia"/>
              <a:cs typeface="Georgia"/>
              <a:sym typeface="Georgia"/>
            </a:endParaRPr>
          </a:p>
          <a:p>
            <a:pPr indent="0" lvl="0" marL="0" rtl="0" algn="just">
              <a:spcBef>
                <a:spcPts val="0"/>
              </a:spcBef>
              <a:spcAft>
                <a:spcPts val="0"/>
              </a:spcAft>
              <a:buClr>
                <a:schemeClr val="dk1"/>
              </a:buClr>
              <a:buSzPts val="1100"/>
              <a:buFont typeface="Arial"/>
              <a:buNone/>
            </a:pPr>
            <a:r>
              <a:rPr lang="fr-FR" sz="1200">
                <a:solidFill>
                  <a:schemeClr val="dk1"/>
                </a:solidFill>
                <a:latin typeface="Times New Roman"/>
                <a:ea typeface="Times New Roman"/>
                <a:cs typeface="Times New Roman"/>
                <a:sym typeface="Times New Roman"/>
              </a:rPr>
              <a:t> </a:t>
            </a:r>
            <a:endParaRPr sz="30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fr-FR" sz="3000">
                <a:solidFill>
                  <a:schemeClr val="dk1"/>
                </a:solidFill>
                <a:latin typeface="Times New Roman"/>
                <a:ea typeface="Times New Roman"/>
                <a:cs typeface="Times New Roman"/>
                <a:sym typeface="Times New Roman"/>
              </a:rPr>
              <a:t>Ce projet nous a permis de mettre en application nos compétences techniques, nos connaissances sur les systèmes embarqués pour les dispositifs médicaux </a:t>
            </a:r>
            <a:endParaRPr sz="30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fr-FR" sz="3000">
                <a:solidFill>
                  <a:schemeClr val="dk1"/>
                </a:solidFill>
                <a:latin typeface="Times New Roman"/>
                <a:ea typeface="Times New Roman"/>
                <a:cs typeface="Times New Roman"/>
                <a:sym typeface="Times New Roman"/>
              </a:rPr>
              <a:t>et l’humain en général.</a:t>
            </a:r>
            <a:endParaRPr sz="30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sz="30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fr-FR" sz="3000">
                <a:solidFill>
                  <a:schemeClr val="dk1"/>
                </a:solidFill>
                <a:latin typeface="Times New Roman"/>
                <a:ea typeface="Times New Roman"/>
                <a:cs typeface="Times New Roman"/>
                <a:sym typeface="Times New Roman"/>
              </a:rPr>
              <a:t>Il nous a permis de mettre en </a:t>
            </a:r>
            <a:r>
              <a:rPr lang="fr-FR" sz="3000">
                <a:solidFill>
                  <a:schemeClr val="dk1"/>
                </a:solidFill>
                <a:latin typeface="Times New Roman"/>
                <a:ea typeface="Times New Roman"/>
                <a:cs typeface="Times New Roman"/>
                <a:sym typeface="Times New Roman"/>
              </a:rPr>
              <a:t>perspective</a:t>
            </a:r>
            <a:r>
              <a:rPr lang="fr-FR" sz="3000">
                <a:solidFill>
                  <a:schemeClr val="dk1"/>
                </a:solidFill>
                <a:latin typeface="Times New Roman"/>
                <a:ea typeface="Times New Roman"/>
                <a:cs typeface="Times New Roman"/>
                <a:sym typeface="Times New Roman"/>
              </a:rPr>
              <a:t> les difficultés techniques concernant la conception, la communication entre les composants et surtout la protection des données du patient pour d’éventuelle amélioration.</a:t>
            </a:r>
            <a:endParaRPr sz="1700">
              <a:solidFill>
                <a:schemeClr val="dk1"/>
              </a:solidFill>
              <a:latin typeface="Georgia"/>
              <a:ea typeface="Georgia"/>
              <a:cs typeface="Georgia"/>
              <a:sym typeface="Georgia"/>
            </a:endParaRPr>
          </a:p>
          <a:p>
            <a:pPr indent="0" lvl="0" marL="0" rtl="0" algn="just">
              <a:lnSpc>
                <a:spcPct val="115000"/>
              </a:lnSpc>
              <a:spcBef>
                <a:spcPts val="0"/>
              </a:spcBef>
              <a:spcAft>
                <a:spcPts val="0"/>
              </a:spcAft>
              <a:buNone/>
            </a:pPr>
            <a:r>
              <a:t/>
            </a:r>
            <a:endParaRPr sz="2400">
              <a:solidFill>
                <a:schemeClr val="dk1"/>
              </a:solidFill>
              <a:latin typeface="Georgia"/>
              <a:ea typeface="Georgia"/>
              <a:cs typeface="Georgia"/>
              <a:sym typeface="Georgia"/>
            </a:endParaRPr>
          </a:p>
          <a:p>
            <a:pPr indent="0" lvl="0" marL="0" rtl="0" algn="just">
              <a:lnSpc>
                <a:spcPct val="115000"/>
              </a:lnSpc>
              <a:spcBef>
                <a:spcPts val="0"/>
              </a:spcBef>
              <a:spcAft>
                <a:spcPts val="0"/>
              </a:spcAft>
              <a:buClr>
                <a:schemeClr val="dk1"/>
              </a:buClr>
              <a:buSzPts val="1100"/>
              <a:buFont typeface="Arial"/>
              <a:buNone/>
            </a:pPr>
            <a:r>
              <a:t/>
            </a:r>
            <a:endParaRPr sz="1000">
              <a:solidFill>
                <a:schemeClr val="dk1"/>
              </a:solidFill>
              <a:latin typeface="Georgia"/>
              <a:ea typeface="Georgia"/>
              <a:cs typeface="Georgia"/>
              <a:sym typeface="Georgia"/>
            </a:endParaRPr>
          </a:p>
          <a:p>
            <a:pPr indent="0" lvl="0" marL="0" rtl="0" algn="just">
              <a:lnSpc>
                <a:spcPct val="115000"/>
              </a:lnSpc>
              <a:spcBef>
                <a:spcPts val="0"/>
              </a:spcBef>
              <a:spcAft>
                <a:spcPts val="0"/>
              </a:spcAft>
              <a:buNone/>
            </a:pPr>
            <a:r>
              <a:t/>
            </a:r>
            <a:endParaRPr sz="2400">
              <a:latin typeface="Georgia"/>
              <a:ea typeface="Georgia"/>
              <a:cs typeface="Georgia"/>
              <a:sym typeface="Georgia"/>
            </a:endParaRPr>
          </a:p>
        </p:txBody>
      </p:sp>
      <p:sp>
        <p:nvSpPr>
          <p:cNvPr id="285" name="Google Shape;285;p39"/>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0"/>
          <p:cNvSpPr txBox="1"/>
          <p:nvPr/>
        </p:nvSpPr>
        <p:spPr>
          <a:xfrm>
            <a:off x="190225" y="228600"/>
            <a:ext cx="8470200" cy="40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fr-FR" sz="3700">
                <a:solidFill>
                  <a:schemeClr val="dk1"/>
                </a:solidFill>
                <a:latin typeface="Times New Roman"/>
                <a:ea typeface="Times New Roman"/>
                <a:cs typeface="Times New Roman"/>
                <a:sym typeface="Times New Roman"/>
              </a:rPr>
              <a:t>Perspectives d’a</a:t>
            </a:r>
            <a:r>
              <a:rPr b="1" lang="fr-FR" sz="3700">
                <a:solidFill>
                  <a:schemeClr val="dk1"/>
                </a:solidFill>
                <a:latin typeface="Times New Roman"/>
                <a:ea typeface="Times New Roman"/>
                <a:cs typeface="Times New Roman"/>
                <a:sym typeface="Times New Roman"/>
              </a:rPr>
              <a:t>mélioration :</a:t>
            </a:r>
            <a:endParaRPr b="1" sz="3500">
              <a:solidFill>
                <a:schemeClr val="dk1"/>
              </a:solidFill>
              <a:latin typeface="Times New Roman"/>
              <a:ea typeface="Times New Roman"/>
              <a:cs typeface="Times New Roman"/>
              <a:sym typeface="Times New Roman"/>
            </a:endParaRPr>
          </a:p>
        </p:txBody>
      </p:sp>
      <p:sp>
        <p:nvSpPr>
          <p:cNvPr id="291" name="Google Shape;291;p40"/>
          <p:cNvSpPr txBox="1"/>
          <p:nvPr/>
        </p:nvSpPr>
        <p:spPr>
          <a:xfrm flipH="1">
            <a:off x="621800" y="1263050"/>
            <a:ext cx="10924500" cy="2684400"/>
          </a:xfrm>
          <a:prstGeom prst="rect">
            <a:avLst/>
          </a:prstGeom>
          <a:noFill/>
          <a:ln>
            <a:noFill/>
          </a:ln>
        </p:spPr>
        <p:txBody>
          <a:bodyPr anchorCtr="0" anchor="t" bIns="91425" lIns="91425" spcFirstLastPara="1" rIns="91425" wrap="square" tIns="91425">
            <a:spAutoFit/>
          </a:bodyPr>
          <a:lstStyle/>
          <a:p>
            <a:pPr indent="-412750" lvl="0" marL="457200" rtl="0" algn="l">
              <a:lnSpc>
                <a:spcPct val="115000"/>
              </a:lnSpc>
              <a:spcBef>
                <a:spcPts val="0"/>
              </a:spcBef>
              <a:spcAft>
                <a:spcPts val="0"/>
              </a:spcAft>
              <a:buClr>
                <a:schemeClr val="dk1"/>
              </a:buClr>
              <a:buSzPts val="2900"/>
              <a:buFont typeface="Times New Roman"/>
              <a:buChar char="-"/>
            </a:pPr>
            <a:r>
              <a:rPr lang="fr-FR" sz="2900">
                <a:solidFill>
                  <a:schemeClr val="dk1"/>
                </a:solidFill>
                <a:latin typeface="Times New Roman"/>
                <a:ea typeface="Times New Roman"/>
                <a:cs typeface="Times New Roman"/>
                <a:sym typeface="Times New Roman"/>
              </a:rPr>
              <a:t>Concevoir un </a:t>
            </a:r>
            <a:r>
              <a:rPr lang="fr-FR" sz="2900">
                <a:solidFill>
                  <a:schemeClr val="dk1"/>
                </a:solidFill>
                <a:latin typeface="Times New Roman"/>
                <a:ea typeface="Times New Roman"/>
                <a:cs typeface="Times New Roman"/>
                <a:sym typeface="Times New Roman"/>
              </a:rPr>
              <a:t>mini</a:t>
            </a:r>
            <a:r>
              <a:rPr lang="fr-FR" sz="2900">
                <a:solidFill>
                  <a:schemeClr val="dk1"/>
                </a:solidFill>
                <a:latin typeface="Times New Roman"/>
                <a:ea typeface="Times New Roman"/>
                <a:cs typeface="Times New Roman"/>
                <a:sym typeface="Times New Roman"/>
              </a:rPr>
              <a:t> </a:t>
            </a:r>
            <a:r>
              <a:rPr lang="fr-FR" sz="2900">
                <a:solidFill>
                  <a:schemeClr val="dk1"/>
                </a:solidFill>
                <a:latin typeface="Times New Roman"/>
                <a:ea typeface="Times New Roman"/>
                <a:cs typeface="Times New Roman"/>
                <a:sym typeface="Times New Roman"/>
              </a:rPr>
              <a:t>dispositif</a:t>
            </a:r>
            <a:r>
              <a:rPr lang="fr-FR" sz="2900">
                <a:solidFill>
                  <a:schemeClr val="dk1"/>
                </a:solidFill>
                <a:latin typeface="Times New Roman"/>
                <a:ea typeface="Times New Roman"/>
                <a:cs typeface="Times New Roman"/>
                <a:sym typeface="Times New Roman"/>
              </a:rPr>
              <a:t> portatif pour qu’il soit  </a:t>
            </a:r>
            <a:r>
              <a:rPr lang="fr-FR" sz="2900">
                <a:solidFill>
                  <a:schemeClr val="dk1"/>
                </a:solidFill>
                <a:latin typeface="Times New Roman"/>
                <a:ea typeface="Times New Roman"/>
                <a:cs typeface="Times New Roman"/>
                <a:sym typeface="Times New Roman"/>
              </a:rPr>
              <a:t>accessible</a:t>
            </a:r>
            <a:r>
              <a:rPr lang="fr-FR" sz="2900">
                <a:solidFill>
                  <a:schemeClr val="dk1"/>
                </a:solidFill>
                <a:latin typeface="Times New Roman"/>
                <a:ea typeface="Times New Roman"/>
                <a:cs typeface="Times New Roman"/>
                <a:sym typeface="Times New Roman"/>
              </a:rPr>
              <a:t> à tous</a:t>
            </a:r>
            <a:endParaRPr sz="2900">
              <a:solidFill>
                <a:schemeClr val="dk1"/>
              </a:solidFill>
              <a:latin typeface="Times New Roman"/>
              <a:ea typeface="Times New Roman"/>
              <a:cs typeface="Times New Roman"/>
              <a:sym typeface="Times New Roman"/>
            </a:endParaRPr>
          </a:p>
          <a:p>
            <a:pPr indent="-412750" lvl="0" marL="457200" rtl="0" algn="l">
              <a:lnSpc>
                <a:spcPct val="115000"/>
              </a:lnSpc>
              <a:spcBef>
                <a:spcPts val="0"/>
              </a:spcBef>
              <a:spcAft>
                <a:spcPts val="0"/>
              </a:spcAft>
              <a:buClr>
                <a:srgbClr val="111111"/>
              </a:buClr>
              <a:buSzPts val="2900"/>
              <a:buFont typeface="Times New Roman"/>
              <a:buChar char="-"/>
            </a:pPr>
            <a:r>
              <a:rPr lang="fr-FR" sz="2900">
                <a:solidFill>
                  <a:srgbClr val="111111"/>
                </a:solidFill>
                <a:latin typeface="Times New Roman"/>
                <a:ea typeface="Times New Roman"/>
                <a:cs typeface="Times New Roman"/>
                <a:sym typeface="Times New Roman"/>
              </a:rPr>
              <a:t>Augmenter le nombre de valeur à mesurer </a:t>
            </a:r>
            <a:endParaRPr sz="2900">
              <a:solidFill>
                <a:srgbClr val="111111"/>
              </a:solidFill>
              <a:latin typeface="Times New Roman"/>
              <a:ea typeface="Times New Roman"/>
              <a:cs typeface="Times New Roman"/>
              <a:sym typeface="Times New Roman"/>
            </a:endParaRPr>
          </a:p>
          <a:p>
            <a:pPr indent="-412750" lvl="0" marL="457200" rtl="0" algn="l">
              <a:lnSpc>
                <a:spcPct val="115000"/>
              </a:lnSpc>
              <a:spcBef>
                <a:spcPts val="0"/>
              </a:spcBef>
              <a:spcAft>
                <a:spcPts val="0"/>
              </a:spcAft>
              <a:buClr>
                <a:srgbClr val="111111"/>
              </a:buClr>
              <a:buSzPts val="2900"/>
              <a:buFont typeface="Times New Roman"/>
              <a:buChar char="-"/>
            </a:pPr>
            <a:r>
              <a:rPr lang="fr-FR" sz="2900">
                <a:solidFill>
                  <a:srgbClr val="111111"/>
                </a:solidFill>
                <a:latin typeface="Times New Roman"/>
                <a:ea typeface="Times New Roman"/>
                <a:cs typeface="Times New Roman"/>
                <a:sym typeface="Times New Roman"/>
              </a:rPr>
              <a:t>Faire un historique de suivi de données</a:t>
            </a:r>
            <a:endParaRPr sz="2900">
              <a:solidFill>
                <a:srgbClr val="111111"/>
              </a:solidFill>
              <a:latin typeface="Times New Roman"/>
              <a:ea typeface="Times New Roman"/>
              <a:cs typeface="Times New Roman"/>
              <a:sym typeface="Times New Roman"/>
            </a:endParaRPr>
          </a:p>
          <a:p>
            <a:pPr indent="-412750" lvl="0" marL="457200" rtl="0" algn="l">
              <a:lnSpc>
                <a:spcPct val="115000"/>
              </a:lnSpc>
              <a:spcBef>
                <a:spcPts val="0"/>
              </a:spcBef>
              <a:spcAft>
                <a:spcPts val="0"/>
              </a:spcAft>
              <a:buClr>
                <a:srgbClr val="111111"/>
              </a:buClr>
              <a:buSzPts val="2900"/>
              <a:buFont typeface="Times New Roman"/>
              <a:buChar char="-"/>
            </a:pPr>
            <a:r>
              <a:rPr lang="fr-FR" sz="2900">
                <a:solidFill>
                  <a:srgbClr val="111111"/>
                </a:solidFill>
                <a:latin typeface="Times New Roman"/>
                <a:ea typeface="Times New Roman"/>
                <a:cs typeface="Times New Roman"/>
                <a:sym typeface="Times New Roman"/>
              </a:rPr>
              <a:t>Faire une base de donnée qui permet d'enregistrer les données par patient </a:t>
            </a:r>
            <a:endParaRPr sz="4600">
              <a:solidFill>
                <a:schemeClr val="dk1"/>
              </a:solidFill>
              <a:latin typeface="Times New Roman"/>
              <a:ea typeface="Times New Roman"/>
              <a:cs typeface="Times New Roman"/>
              <a:sym typeface="Times New Roman"/>
            </a:endParaRPr>
          </a:p>
        </p:txBody>
      </p:sp>
      <p:sp>
        <p:nvSpPr>
          <p:cNvPr id="292" name="Google Shape;292;p4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1"/>
          <p:cNvSpPr/>
          <p:nvPr/>
        </p:nvSpPr>
        <p:spPr>
          <a:xfrm>
            <a:off x="476250" y="2969940"/>
            <a:ext cx="11239692" cy="91857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Merci pour votre attention</a:t>
            </a:r>
          </a:p>
        </p:txBody>
      </p:sp>
      <p:sp>
        <p:nvSpPr>
          <p:cNvPr id="298" name="Google Shape;298;p41"/>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5"/>
          <p:cNvSpPr txBox="1"/>
          <p:nvPr/>
        </p:nvSpPr>
        <p:spPr>
          <a:xfrm>
            <a:off x="360850" y="289450"/>
            <a:ext cx="10966800" cy="656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FR" sz="3200">
                <a:solidFill>
                  <a:schemeClr val="dk1"/>
                </a:solidFill>
                <a:latin typeface="Times New Roman"/>
                <a:ea typeface="Times New Roman"/>
                <a:cs typeface="Times New Roman"/>
                <a:sym typeface="Times New Roman"/>
              </a:rPr>
              <a:t>1</a:t>
            </a:r>
            <a:r>
              <a:rPr b="1" lang="fr-FR" sz="3200">
                <a:solidFill>
                  <a:schemeClr val="dk1"/>
                </a:solidFill>
                <a:latin typeface="Times New Roman"/>
                <a:ea typeface="Times New Roman"/>
                <a:cs typeface="Times New Roman"/>
                <a:sym typeface="Times New Roman"/>
              </a:rPr>
              <a:t>) </a:t>
            </a:r>
            <a:r>
              <a:rPr b="1" lang="fr-FR" sz="3400">
                <a:solidFill>
                  <a:schemeClr val="dk1"/>
                </a:solidFill>
                <a:latin typeface="Times New Roman"/>
                <a:ea typeface="Times New Roman"/>
                <a:cs typeface="Times New Roman"/>
                <a:sym typeface="Times New Roman"/>
              </a:rPr>
              <a:t>Introduction</a:t>
            </a:r>
            <a:endParaRPr b="1" sz="34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Font typeface="Arial"/>
              <a:buNone/>
            </a:pPr>
            <a:r>
              <a:t/>
            </a:r>
            <a:endParaRPr b="1" sz="3500">
              <a:solidFill>
                <a:schemeClr val="dk1"/>
              </a:solidFill>
              <a:latin typeface="Times New Roman"/>
              <a:ea typeface="Times New Roman"/>
              <a:cs typeface="Times New Roman"/>
              <a:sym typeface="Times New Roman"/>
            </a:endParaRPr>
          </a:p>
          <a:p>
            <a:pPr indent="0" lvl="0" marL="0" rtl="0" algn="l">
              <a:lnSpc>
                <a:spcPct val="106666"/>
              </a:lnSpc>
              <a:spcBef>
                <a:spcPts val="0"/>
              </a:spcBef>
              <a:spcAft>
                <a:spcPts val="0"/>
              </a:spcAft>
              <a:buNone/>
            </a:pPr>
            <a:r>
              <a:rPr lang="fr-FR" sz="2700">
                <a:solidFill>
                  <a:schemeClr val="dk1"/>
                </a:solidFill>
                <a:latin typeface="Times New Roman"/>
                <a:ea typeface="Times New Roman"/>
                <a:cs typeface="Times New Roman"/>
                <a:sym typeface="Times New Roman"/>
              </a:rPr>
              <a:t>Mesure non invasive des paramètres physiologiques du corps</a:t>
            </a:r>
            <a:endParaRPr sz="2700">
              <a:solidFill>
                <a:schemeClr val="dk1"/>
              </a:solidFill>
              <a:latin typeface="Times New Roman"/>
              <a:ea typeface="Times New Roman"/>
              <a:cs typeface="Times New Roman"/>
              <a:sym typeface="Times New Roman"/>
            </a:endParaRPr>
          </a:p>
          <a:p>
            <a:pPr indent="0" lvl="0" marL="0" rtl="0" algn="l">
              <a:lnSpc>
                <a:spcPct val="106666"/>
              </a:lnSpc>
              <a:spcBef>
                <a:spcPts val="800"/>
              </a:spcBef>
              <a:spcAft>
                <a:spcPts val="0"/>
              </a:spcAft>
              <a:buNone/>
            </a:pPr>
            <a:r>
              <a:t/>
            </a:r>
            <a:endParaRPr sz="2700">
              <a:solidFill>
                <a:schemeClr val="dk1"/>
              </a:solidFill>
              <a:latin typeface="Times New Roman"/>
              <a:ea typeface="Times New Roman"/>
              <a:cs typeface="Times New Roman"/>
              <a:sym typeface="Times New Roman"/>
            </a:endParaRPr>
          </a:p>
          <a:p>
            <a:pPr indent="-400050" lvl="0" marL="457200" rtl="0" algn="just">
              <a:lnSpc>
                <a:spcPct val="115000"/>
              </a:lnSpc>
              <a:spcBef>
                <a:spcPts val="800"/>
              </a:spcBef>
              <a:spcAft>
                <a:spcPts val="0"/>
              </a:spcAft>
              <a:buClr>
                <a:schemeClr val="dk1"/>
              </a:buClr>
              <a:buSzPts val="2700"/>
              <a:buFont typeface="Times New Roman"/>
              <a:buChar char="-"/>
            </a:pPr>
            <a:r>
              <a:rPr lang="fr-FR" sz="2700">
                <a:solidFill>
                  <a:schemeClr val="dk1"/>
                </a:solidFill>
                <a:latin typeface="Times New Roman"/>
                <a:ea typeface="Times New Roman"/>
                <a:cs typeface="Times New Roman"/>
                <a:sym typeface="Times New Roman"/>
              </a:rPr>
              <a:t>La température corporelle (elle varie selon les parties du corps, et avoisine les 37°C)</a:t>
            </a:r>
            <a:endParaRPr sz="2700">
              <a:latin typeface="Times New Roman"/>
              <a:ea typeface="Times New Roman"/>
              <a:cs typeface="Times New Roman"/>
              <a:sym typeface="Times New Roman"/>
            </a:endParaRPr>
          </a:p>
          <a:p>
            <a:pPr indent="0" lvl="0" marL="914400" rtl="0" algn="just">
              <a:lnSpc>
                <a:spcPct val="115000"/>
              </a:lnSpc>
              <a:spcBef>
                <a:spcPts val="0"/>
              </a:spcBef>
              <a:spcAft>
                <a:spcPts val="0"/>
              </a:spcAft>
              <a:buNone/>
            </a:pPr>
            <a:r>
              <a:t/>
            </a:r>
            <a:endParaRPr sz="2700">
              <a:latin typeface="Times New Roman"/>
              <a:ea typeface="Times New Roman"/>
              <a:cs typeface="Times New Roman"/>
              <a:sym typeface="Times New Roman"/>
            </a:endParaRPr>
          </a:p>
          <a:p>
            <a:pPr indent="-400050" lvl="0" marL="457200" rtl="0" algn="just">
              <a:lnSpc>
                <a:spcPct val="115000"/>
              </a:lnSpc>
              <a:spcBef>
                <a:spcPts val="0"/>
              </a:spcBef>
              <a:spcAft>
                <a:spcPts val="0"/>
              </a:spcAft>
              <a:buSzPts val="2700"/>
              <a:buFont typeface="Times New Roman"/>
              <a:buChar char="-"/>
            </a:pPr>
            <a:r>
              <a:rPr lang="fr-FR" sz="2700">
                <a:latin typeface="Times New Roman"/>
                <a:ea typeface="Times New Roman"/>
                <a:cs typeface="Times New Roman"/>
                <a:sym typeface="Times New Roman"/>
              </a:rPr>
              <a:t>la Saturation pulsée en </a:t>
            </a:r>
            <a:r>
              <a:rPr lang="fr-FR" sz="2700">
                <a:latin typeface="Times New Roman"/>
                <a:ea typeface="Times New Roman"/>
                <a:cs typeface="Times New Roman"/>
                <a:sym typeface="Times New Roman"/>
              </a:rPr>
              <a:t>oxygène (</a:t>
            </a:r>
            <a:r>
              <a:rPr lang="fr-FR" sz="2700">
                <a:solidFill>
                  <a:schemeClr val="dk1"/>
                </a:solidFill>
                <a:latin typeface="Times New Roman"/>
                <a:ea typeface="Times New Roman"/>
                <a:cs typeface="Times New Roman"/>
                <a:sym typeface="Times New Roman"/>
              </a:rPr>
              <a:t>SPO2)</a:t>
            </a:r>
            <a:r>
              <a:rPr lang="fr-FR" sz="2700">
                <a:latin typeface="Times New Roman"/>
                <a:ea typeface="Times New Roman"/>
                <a:cs typeface="Times New Roman"/>
                <a:sym typeface="Times New Roman"/>
              </a:rPr>
              <a:t> ; elle avoisine les 95% pour une personne saine).</a:t>
            </a:r>
            <a:endParaRPr sz="2700">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t/>
            </a:r>
            <a:endParaRPr sz="2700">
              <a:latin typeface="Times New Roman"/>
              <a:ea typeface="Times New Roman"/>
              <a:cs typeface="Times New Roman"/>
              <a:sym typeface="Times New Roman"/>
            </a:endParaRPr>
          </a:p>
          <a:p>
            <a:pPr indent="-400050" lvl="0" marL="457200" rtl="0" algn="just">
              <a:lnSpc>
                <a:spcPct val="115000"/>
              </a:lnSpc>
              <a:spcBef>
                <a:spcPts val="0"/>
              </a:spcBef>
              <a:spcAft>
                <a:spcPts val="0"/>
              </a:spcAft>
              <a:buClr>
                <a:schemeClr val="dk1"/>
              </a:buClr>
              <a:buSzPts val="2700"/>
              <a:buFont typeface="Times New Roman"/>
              <a:buChar char="-"/>
            </a:pPr>
            <a:r>
              <a:rPr lang="fr-FR" sz="2700">
                <a:solidFill>
                  <a:schemeClr val="dk1"/>
                </a:solidFill>
                <a:latin typeface="Times New Roman"/>
                <a:ea typeface="Times New Roman"/>
                <a:cs typeface="Times New Roman"/>
                <a:sym typeface="Times New Roman"/>
              </a:rPr>
              <a:t>le pouls (fréquence cardiaque, elle avoisine les 80 battement/min pour une personne saine)</a:t>
            </a:r>
            <a:endParaRPr sz="2700">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t/>
            </a:r>
            <a:endParaRPr sz="2600">
              <a:latin typeface="Georgia"/>
              <a:ea typeface="Georgia"/>
              <a:cs typeface="Georgia"/>
              <a:sym typeface="Georgia"/>
            </a:endParaRPr>
          </a:p>
        </p:txBody>
      </p:sp>
      <p:sp>
        <p:nvSpPr>
          <p:cNvPr id="102" name="Google Shape;102;p15"/>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6"/>
          <p:cNvSpPr txBox="1"/>
          <p:nvPr/>
        </p:nvSpPr>
        <p:spPr>
          <a:xfrm>
            <a:off x="198975" y="0"/>
            <a:ext cx="11567100" cy="658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FR" sz="3200">
                <a:solidFill>
                  <a:schemeClr val="dk1"/>
                </a:solidFill>
                <a:latin typeface="Times New Roman"/>
                <a:ea typeface="Times New Roman"/>
                <a:cs typeface="Times New Roman"/>
                <a:sym typeface="Times New Roman"/>
              </a:rPr>
              <a:t>2</a:t>
            </a:r>
            <a:r>
              <a:rPr b="1" lang="fr-FR" sz="3200">
                <a:solidFill>
                  <a:schemeClr val="dk1"/>
                </a:solidFill>
                <a:latin typeface="Times New Roman"/>
                <a:ea typeface="Times New Roman"/>
                <a:cs typeface="Times New Roman"/>
                <a:sym typeface="Times New Roman"/>
              </a:rPr>
              <a:t>) Etat de l’art technique  </a:t>
            </a:r>
            <a:endParaRPr b="1" sz="320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t/>
            </a:r>
            <a:endParaRPr b="1" sz="3400" u="sng">
              <a:solidFill>
                <a:schemeClr val="dk1"/>
              </a:solidFill>
              <a:latin typeface="Times New Roman"/>
              <a:ea typeface="Times New Roman"/>
              <a:cs typeface="Times New Roman"/>
              <a:sym typeface="Times New Roman"/>
            </a:endParaRPr>
          </a:p>
          <a:p>
            <a:pPr indent="-361950" lvl="0" marL="457200" rtl="0" algn="just">
              <a:lnSpc>
                <a:spcPct val="115000"/>
              </a:lnSpc>
              <a:spcBef>
                <a:spcPts val="0"/>
              </a:spcBef>
              <a:spcAft>
                <a:spcPts val="0"/>
              </a:spcAft>
              <a:buClr>
                <a:schemeClr val="dk1"/>
              </a:buClr>
              <a:buSzPts val="2100"/>
              <a:buFont typeface="Times New Roman"/>
              <a:buChar char="●"/>
            </a:pPr>
            <a:r>
              <a:rPr lang="fr-FR" sz="2100">
                <a:solidFill>
                  <a:schemeClr val="dk1"/>
                </a:solidFill>
                <a:latin typeface="Times New Roman"/>
                <a:ea typeface="Times New Roman"/>
                <a:cs typeface="Times New Roman"/>
                <a:sym typeface="Times New Roman"/>
              </a:rPr>
              <a:t>Pour la température : </a:t>
            </a:r>
            <a:endParaRPr sz="210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lang="fr-FR" sz="1600">
                <a:solidFill>
                  <a:schemeClr val="dk1"/>
                </a:solidFill>
                <a:latin typeface="Times New Roman"/>
                <a:ea typeface="Times New Roman"/>
                <a:cs typeface="Times New Roman"/>
                <a:sym typeface="Times New Roman"/>
              </a:rPr>
              <a:t>Pour obtenir une </a:t>
            </a:r>
            <a:r>
              <a:rPr b="1" lang="fr-FR" sz="1600" u="sng">
                <a:solidFill>
                  <a:schemeClr val="dk1"/>
                </a:solidFill>
                <a:latin typeface="Times New Roman"/>
                <a:ea typeface="Times New Roman"/>
                <a:cs typeface="Times New Roman"/>
                <a:sym typeface="Times New Roman"/>
              </a:rPr>
              <a:t>mesure fiable</a:t>
            </a:r>
            <a:r>
              <a:rPr b="1" lang="fr-FR" sz="1600">
                <a:solidFill>
                  <a:schemeClr val="dk1"/>
                </a:solidFill>
                <a:latin typeface="Times New Roman"/>
                <a:ea typeface="Times New Roman"/>
                <a:cs typeface="Times New Roman"/>
                <a:sym typeface="Times New Roman"/>
              </a:rPr>
              <a:t> </a:t>
            </a:r>
            <a:r>
              <a:rPr lang="fr-FR" sz="1600">
                <a:solidFill>
                  <a:schemeClr val="dk1"/>
                </a:solidFill>
                <a:latin typeface="Times New Roman"/>
                <a:ea typeface="Times New Roman"/>
                <a:cs typeface="Times New Roman"/>
                <a:sym typeface="Times New Roman"/>
              </a:rPr>
              <a:t>différentes techniques doivent être explorées pour chaque prise de mesure : </a:t>
            </a:r>
            <a:endParaRPr sz="160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fr-FR" sz="1600">
                <a:solidFill>
                  <a:schemeClr val="dk1"/>
                </a:solidFill>
                <a:latin typeface="Times New Roman"/>
                <a:ea typeface="Times New Roman"/>
                <a:cs typeface="Times New Roman"/>
                <a:sym typeface="Times New Roman"/>
              </a:rPr>
              <a:t> </a:t>
            </a:r>
            <a:endParaRPr sz="160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fr-FR" sz="1600">
                <a:solidFill>
                  <a:schemeClr val="dk1"/>
                </a:solidFill>
                <a:latin typeface="Times New Roman"/>
                <a:ea typeface="Times New Roman"/>
                <a:cs typeface="Times New Roman"/>
                <a:sym typeface="Times New Roman"/>
              </a:rPr>
              <a:t> Le thermomètre électronique à infrarouge (tympanique) mesure la température de la membrane tympanique</a:t>
            </a:r>
            <a:endParaRPr sz="160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t/>
            </a:r>
            <a:endParaRPr sz="160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fr-FR" sz="1600">
                <a:solidFill>
                  <a:schemeClr val="dk1"/>
                </a:solidFill>
                <a:latin typeface="Times New Roman"/>
                <a:ea typeface="Times New Roman"/>
                <a:cs typeface="Times New Roman"/>
                <a:sym typeface="Times New Roman"/>
              </a:rPr>
              <a:t>Avantages de l’utilisation du thermomètre tympanique - rapidité de la mesure (8 secondes)</a:t>
            </a:r>
            <a:endParaRPr sz="1600">
              <a:solidFill>
                <a:schemeClr val="dk1"/>
              </a:solidFill>
              <a:latin typeface="Times New Roman"/>
              <a:ea typeface="Times New Roman"/>
              <a:cs typeface="Times New Roman"/>
              <a:sym typeface="Times New Roman"/>
            </a:endParaRPr>
          </a:p>
          <a:p>
            <a:pPr indent="0" lvl="0" marL="3657600" rtl="0" algn="just">
              <a:lnSpc>
                <a:spcPct val="115000"/>
              </a:lnSpc>
              <a:spcBef>
                <a:spcPts val="0"/>
              </a:spcBef>
              <a:spcAft>
                <a:spcPts val="0"/>
              </a:spcAft>
              <a:buClr>
                <a:schemeClr val="dk1"/>
              </a:buClr>
              <a:buSzPts val="1100"/>
              <a:buFont typeface="Arial"/>
              <a:buNone/>
            </a:pPr>
            <a:r>
              <a:rPr lang="fr-FR" sz="1600">
                <a:solidFill>
                  <a:schemeClr val="dk1"/>
                </a:solidFill>
                <a:latin typeface="Times New Roman"/>
                <a:ea typeface="Times New Roman"/>
                <a:cs typeface="Times New Roman"/>
                <a:sym typeface="Times New Roman"/>
              </a:rPr>
              <a:t>      - fiabilité </a:t>
            </a:r>
            <a:endParaRPr sz="1600">
              <a:solidFill>
                <a:schemeClr val="dk1"/>
              </a:solidFill>
              <a:latin typeface="Times New Roman"/>
              <a:ea typeface="Times New Roman"/>
              <a:cs typeface="Times New Roman"/>
              <a:sym typeface="Times New Roman"/>
            </a:endParaRPr>
          </a:p>
          <a:p>
            <a:pPr indent="0" lvl="0" marL="3657600" rtl="0" algn="just">
              <a:lnSpc>
                <a:spcPct val="115000"/>
              </a:lnSpc>
              <a:spcBef>
                <a:spcPts val="0"/>
              </a:spcBef>
              <a:spcAft>
                <a:spcPts val="0"/>
              </a:spcAft>
              <a:buClr>
                <a:schemeClr val="dk1"/>
              </a:buClr>
              <a:buSzPts val="1100"/>
              <a:buFont typeface="Arial"/>
              <a:buNone/>
            </a:pPr>
            <a:r>
              <a:rPr lang="fr-FR" sz="1600">
                <a:solidFill>
                  <a:schemeClr val="dk1"/>
                </a:solidFill>
                <a:latin typeface="Times New Roman"/>
                <a:ea typeface="Times New Roman"/>
                <a:cs typeface="Times New Roman"/>
                <a:sym typeface="Times New Roman"/>
              </a:rPr>
              <a:t>       -confort </a:t>
            </a:r>
            <a:endParaRPr sz="1600">
              <a:solidFill>
                <a:schemeClr val="dk1"/>
              </a:solidFill>
              <a:latin typeface="Times New Roman"/>
              <a:ea typeface="Times New Roman"/>
              <a:cs typeface="Times New Roman"/>
              <a:sym typeface="Times New Roman"/>
            </a:endParaRPr>
          </a:p>
          <a:p>
            <a:pPr indent="0" lvl="0" marL="3657600" rtl="0" algn="just">
              <a:lnSpc>
                <a:spcPct val="115000"/>
              </a:lnSpc>
              <a:spcBef>
                <a:spcPts val="0"/>
              </a:spcBef>
              <a:spcAft>
                <a:spcPts val="0"/>
              </a:spcAft>
              <a:buClr>
                <a:schemeClr val="dk1"/>
              </a:buClr>
              <a:buSzPts val="1100"/>
              <a:buFont typeface="Arial"/>
              <a:buNone/>
            </a:pPr>
            <a:r>
              <a:rPr lang="fr-FR" sz="1600">
                <a:solidFill>
                  <a:schemeClr val="dk1"/>
                </a:solidFill>
                <a:latin typeface="Times New Roman"/>
                <a:ea typeface="Times New Roman"/>
                <a:cs typeface="Times New Roman"/>
                <a:sym typeface="Times New Roman"/>
              </a:rPr>
              <a:t>      - moins de risques infectieux</a:t>
            </a:r>
            <a:endParaRPr b="1" sz="3600" u="sng">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7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7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700">
              <a:solidFill>
                <a:schemeClr val="dk1"/>
              </a:solidFill>
              <a:latin typeface="Times New Roman"/>
              <a:ea typeface="Times New Roman"/>
              <a:cs typeface="Times New Roman"/>
              <a:sym typeface="Times New Roman"/>
            </a:endParaRPr>
          </a:p>
          <a:p>
            <a:pPr indent="-336550" lvl="0" marL="457200" rtl="0" algn="l">
              <a:spcBef>
                <a:spcPts val="0"/>
              </a:spcBef>
              <a:spcAft>
                <a:spcPts val="0"/>
              </a:spcAft>
              <a:buClr>
                <a:schemeClr val="dk1"/>
              </a:buClr>
              <a:buSzPts val="1700"/>
              <a:buFont typeface="Times New Roman"/>
              <a:buChar char="●"/>
            </a:pPr>
            <a:r>
              <a:rPr lang="fr-FR" sz="1700">
                <a:solidFill>
                  <a:schemeClr val="dk1"/>
                </a:solidFill>
                <a:latin typeface="Times New Roman"/>
                <a:ea typeface="Times New Roman"/>
                <a:cs typeface="Times New Roman"/>
                <a:sym typeface="Times New Roman"/>
              </a:rPr>
              <a:t>La </a:t>
            </a:r>
            <a:r>
              <a:rPr b="1" lang="fr-FR" sz="1700" u="sng">
                <a:solidFill>
                  <a:schemeClr val="dk1"/>
                </a:solidFill>
                <a:latin typeface="Times New Roman"/>
                <a:ea typeface="Times New Roman"/>
                <a:cs typeface="Times New Roman"/>
                <a:sym typeface="Times New Roman"/>
              </a:rPr>
              <a:t>plage de mesure</a:t>
            </a:r>
            <a:r>
              <a:rPr lang="fr-FR" sz="1700">
                <a:solidFill>
                  <a:schemeClr val="dk1"/>
                </a:solidFill>
                <a:latin typeface="Times New Roman"/>
                <a:ea typeface="Times New Roman"/>
                <a:cs typeface="Times New Roman"/>
                <a:sym typeface="Times New Roman"/>
              </a:rPr>
              <a:t> ainsi que l’</a:t>
            </a:r>
            <a:r>
              <a:rPr b="1" lang="fr-FR" sz="1700" u="sng">
                <a:solidFill>
                  <a:schemeClr val="dk1"/>
                </a:solidFill>
                <a:latin typeface="Times New Roman"/>
                <a:ea typeface="Times New Roman"/>
                <a:cs typeface="Times New Roman"/>
                <a:sym typeface="Times New Roman"/>
              </a:rPr>
              <a:t>utilisation </a:t>
            </a:r>
            <a:r>
              <a:rPr lang="fr-FR" sz="1700">
                <a:solidFill>
                  <a:schemeClr val="dk1"/>
                </a:solidFill>
                <a:latin typeface="Times New Roman"/>
                <a:ea typeface="Times New Roman"/>
                <a:cs typeface="Times New Roman"/>
                <a:sym typeface="Times New Roman"/>
              </a:rPr>
              <a:t>de la données :</a:t>
            </a:r>
            <a:endParaRPr sz="17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7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fr-FR" sz="1700">
                <a:solidFill>
                  <a:schemeClr val="dk1"/>
                </a:solidFill>
                <a:latin typeface="Times New Roman"/>
                <a:ea typeface="Times New Roman"/>
                <a:cs typeface="Times New Roman"/>
                <a:sym typeface="Times New Roman"/>
              </a:rPr>
              <a:t>Veut on une mesure à un temps t ou plutôt se concentrer sur les fluctuations de la température corporel au cours d’une journée de travail.</a:t>
            </a:r>
            <a:endParaRPr b="1" sz="33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b="1" sz="240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p:txBody>
      </p:sp>
      <p:pic>
        <p:nvPicPr>
          <p:cNvPr id="108" name="Google Shape;108;p16"/>
          <p:cNvPicPr preferRelativeResize="0"/>
          <p:nvPr/>
        </p:nvPicPr>
        <p:blipFill>
          <a:blip r:embed="rId3">
            <a:alphaModFix/>
          </a:blip>
          <a:stretch>
            <a:fillRect/>
          </a:stretch>
        </p:blipFill>
        <p:spPr>
          <a:xfrm>
            <a:off x="9038863" y="403275"/>
            <a:ext cx="2295525" cy="3962400"/>
          </a:xfrm>
          <a:prstGeom prst="rect">
            <a:avLst/>
          </a:prstGeom>
          <a:noFill/>
          <a:ln>
            <a:noFill/>
          </a:ln>
        </p:spPr>
      </p:pic>
      <p:sp>
        <p:nvSpPr>
          <p:cNvPr id="109" name="Google Shape;109;p16"/>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7"/>
          <p:cNvSpPr txBox="1"/>
          <p:nvPr/>
        </p:nvSpPr>
        <p:spPr>
          <a:xfrm>
            <a:off x="278575" y="0"/>
            <a:ext cx="11633400" cy="649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FR" sz="3200">
                <a:solidFill>
                  <a:schemeClr val="dk1"/>
                </a:solidFill>
                <a:latin typeface="Times New Roman"/>
                <a:ea typeface="Times New Roman"/>
                <a:cs typeface="Times New Roman"/>
                <a:sym typeface="Times New Roman"/>
              </a:rPr>
              <a:t>2) Etat de l’art technique  </a:t>
            </a:r>
            <a:endParaRPr b="1" sz="320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t/>
            </a:r>
            <a:endParaRPr sz="2100">
              <a:solidFill>
                <a:schemeClr val="dk1"/>
              </a:solidFill>
              <a:latin typeface="Times New Roman"/>
              <a:ea typeface="Times New Roman"/>
              <a:cs typeface="Times New Roman"/>
              <a:sym typeface="Times New Roman"/>
            </a:endParaRPr>
          </a:p>
          <a:p>
            <a:pPr indent="-361950" lvl="0" marL="457200" rtl="0" algn="just">
              <a:lnSpc>
                <a:spcPct val="115000"/>
              </a:lnSpc>
              <a:spcBef>
                <a:spcPts val="0"/>
              </a:spcBef>
              <a:spcAft>
                <a:spcPts val="0"/>
              </a:spcAft>
              <a:buClr>
                <a:schemeClr val="dk1"/>
              </a:buClr>
              <a:buSzPts val="2100"/>
              <a:buFont typeface="Times New Roman"/>
              <a:buChar char="●"/>
            </a:pPr>
            <a:r>
              <a:rPr lang="fr-FR" sz="2100">
                <a:solidFill>
                  <a:schemeClr val="dk1"/>
                </a:solidFill>
                <a:latin typeface="Times New Roman"/>
                <a:ea typeface="Times New Roman"/>
                <a:cs typeface="Times New Roman"/>
                <a:sym typeface="Times New Roman"/>
              </a:rPr>
              <a:t>Pour la fréquence respiratoire : </a:t>
            </a:r>
            <a:endParaRPr sz="210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t/>
            </a:r>
            <a:endParaRPr sz="1700">
              <a:solidFill>
                <a:srgbClr val="202124"/>
              </a:solidFill>
              <a:highlight>
                <a:srgbClr val="FFFFFF"/>
              </a:highlight>
            </a:endParaRPr>
          </a:p>
          <a:p>
            <a:pPr indent="-336550" lvl="0" marL="457200" rtl="0" algn="just">
              <a:lnSpc>
                <a:spcPct val="115000"/>
              </a:lnSpc>
              <a:spcBef>
                <a:spcPts val="0"/>
              </a:spcBef>
              <a:spcAft>
                <a:spcPts val="0"/>
              </a:spcAft>
              <a:buClr>
                <a:srgbClr val="111111"/>
              </a:buClr>
              <a:buSzPts val="1700"/>
              <a:buFont typeface="Times New Roman"/>
              <a:buChar char="-"/>
            </a:pPr>
            <a:r>
              <a:rPr lang="fr-FR" sz="1700">
                <a:solidFill>
                  <a:srgbClr val="313030"/>
                </a:solidFill>
                <a:highlight>
                  <a:srgbClr val="FFFFFF"/>
                </a:highlight>
                <a:latin typeface="Times New Roman"/>
                <a:ea typeface="Times New Roman"/>
                <a:cs typeface="Times New Roman"/>
                <a:sym typeface="Times New Roman"/>
              </a:rPr>
              <a:t> 50 et 100 pulsations par minute chez l’adulte au repos .</a:t>
            </a:r>
            <a:endParaRPr sz="1700">
              <a:solidFill>
                <a:srgbClr val="313030"/>
              </a:solidFill>
              <a:highlight>
                <a:srgbClr val="FFFFFF"/>
              </a:highlight>
              <a:latin typeface="Times New Roman"/>
              <a:ea typeface="Times New Roman"/>
              <a:cs typeface="Times New Roman"/>
              <a:sym typeface="Times New Roman"/>
            </a:endParaRPr>
          </a:p>
          <a:p>
            <a:pPr indent="-336550" lvl="0" marL="457200" rtl="0" algn="just">
              <a:lnSpc>
                <a:spcPct val="115000"/>
              </a:lnSpc>
              <a:spcBef>
                <a:spcPts val="0"/>
              </a:spcBef>
              <a:spcAft>
                <a:spcPts val="0"/>
              </a:spcAft>
              <a:buClr>
                <a:srgbClr val="111111"/>
              </a:buClr>
              <a:buSzPts val="1700"/>
              <a:buFont typeface="Times New Roman"/>
              <a:buChar char="-"/>
            </a:pPr>
            <a:r>
              <a:rPr lang="fr-FR" sz="1700">
                <a:solidFill>
                  <a:srgbClr val="313030"/>
                </a:solidFill>
                <a:highlight>
                  <a:srgbClr val="FFFFFF"/>
                </a:highlight>
                <a:latin typeface="Times New Roman"/>
                <a:ea typeface="Times New Roman"/>
                <a:cs typeface="Times New Roman"/>
                <a:sym typeface="Times New Roman"/>
              </a:rPr>
              <a:t>À plus de 100 battements par minute au repos, on parle de tachycardie.</a:t>
            </a:r>
            <a:endParaRPr sz="1700">
              <a:solidFill>
                <a:srgbClr val="313030"/>
              </a:solidFill>
              <a:highlight>
                <a:srgbClr val="FFFFFF"/>
              </a:highlight>
              <a:latin typeface="Times New Roman"/>
              <a:ea typeface="Times New Roman"/>
              <a:cs typeface="Times New Roman"/>
              <a:sym typeface="Times New Roman"/>
            </a:endParaRPr>
          </a:p>
          <a:p>
            <a:pPr indent="-336550" lvl="0" marL="457200" rtl="0" algn="just">
              <a:lnSpc>
                <a:spcPct val="115000"/>
              </a:lnSpc>
              <a:spcBef>
                <a:spcPts val="0"/>
              </a:spcBef>
              <a:spcAft>
                <a:spcPts val="0"/>
              </a:spcAft>
              <a:buClr>
                <a:srgbClr val="111111"/>
              </a:buClr>
              <a:buSzPts val="1700"/>
              <a:buFont typeface="Times New Roman"/>
              <a:buChar char="-"/>
            </a:pPr>
            <a:r>
              <a:rPr lang="fr-FR" sz="1700">
                <a:solidFill>
                  <a:srgbClr val="313030"/>
                </a:solidFill>
                <a:highlight>
                  <a:srgbClr val="FFFFFF"/>
                </a:highlight>
                <a:latin typeface="Times New Roman"/>
                <a:ea typeface="Times New Roman"/>
                <a:cs typeface="Times New Roman"/>
                <a:sym typeface="Times New Roman"/>
              </a:rPr>
              <a:t>En dessous de 50 battements par minute on parle de bradycardie</a:t>
            </a:r>
            <a:endParaRPr sz="1700">
              <a:solidFill>
                <a:srgbClr val="313030"/>
              </a:solidFill>
              <a:highlight>
                <a:srgbClr val="FFFFFF"/>
              </a:highlight>
              <a:latin typeface="Times New Roman"/>
              <a:ea typeface="Times New Roman"/>
              <a:cs typeface="Times New Roman"/>
              <a:sym typeface="Times New Roman"/>
            </a:endParaRPr>
          </a:p>
          <a:p>
            <a:pPr indent="-336550" lvl="0" marL="457200" rtl="0" algn="just">
              <a:lnSpc>
                <a:spcPct val="115000"/>
              </a:lnSpc>
              <a:spcBef>
                <a:spcPts val="0"/>
              </a:spcBef>
              <a:spcAft>
                <a:spcPts val="0"/>
              </a:spcAft>
              <a:buClr>
                <a:srgbClr val="111111"/>
              </a:buClr>
              <a:buSzPts val="1700"/>
              <a:buFont typeface="Times New Roman"/>
              <a:buChar char="-"/>
            </a:pPr>
            <a:r>
              <a:rPr lang="fr-FR" sz="1700">
                <a:solidFill>
                  <a:srgbClr val="313030"/>
                </a:solidFill>
                <a:highlight>
                  <a:srgbClr val="FFFFFF"/>
                </a:highlight>
                <a:latin typeface="Times New Roman"/>
                <a:ea typeface="Times New Roman"/>
                <a:cs typeface="Times New Roman"/>
                <a:sym typeface="Times New Roman"/>
              </a:rPr>
              <a:t>Si les contractions sont irrégulières, on parle simplement d’arythmie.</a:t>
            </a:r>
            <a:endParaRPr sz="1700">
              <a:solidFill>
                <a:srgbClr val="111111"/>
              </a:solidFill>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t/>
            </a:r>
            <a:endParaRPr sz="1700">
              <a:solidFill>
                <a:schemeClr val="dk1"/>
              </a:solidFill>
              <a:latin typeface="Times New Roman"/>
              <a:ea typeface="Times New Roman"/>
              <a:cs typeface="Times New Roman"/>
              <a:sym typeface="Times New Roman"/>
            </a:endParaRPr>
          </a:p>
          <a:p>
            <a:pPr indent="0" lvl="0" marL="457200" rtl="0" algn="just">
              <a:lnSpc>
                <a:spcPct val="115000"/>
              </a:lnSpc>
              <a:spcBef>
                <a:spcPts val="0"/>
              </a:spcBef>
              <a:spcAft>
                <a:spcPts val="0"/>
              </a:spcAft>
              <a:buNone/>
            </a:pPr>
            <a:r>
              <a:rPr lang="fr-FR" sz="1700">
                <a:solidFill>
                  <a:schemeClr val="dk1"/>
                </a:solidFill>
                <a:latin typeface="Times New Roman"/>
                <a:ea typeface="Times New Roman"/>
                <a:cs typeface="Times New Roman"/>
                <a:sym typeface="Times New Roman"/>
              </a:rPr>
              <a:t>La mesure de la fréquence cardiaque peut également être réalisée à l’aide de matériel de prise de </a:t>
            </a:r>
            <a:r>
              <a:rPr lang="fr-FR" sz="1700" u="sng">
                <a:solidFill>
                  <a:schemeClr val="dk1"/>
                </a:solidFill>
                <a:latin typeface="Times New Roman"/>
                <a:ea typeface="Times New Roman"/>
                <a:cs typeface="Times New Roman"/>
                <a:sym typeface="Times New Roman"/>
              </a:rPr>
              <a:t>mesure automatique</a:t>
            </a:r>
            <a:r>
              <a:rPr lang="fr-FR" sz="1700">
                <a:solidFill>
                  <a:schemeClr val="dk1"/>
                </a:solidFill>
                <a:latin typeface="Times New Roman"/>
                <a:ea typeface="Times New Roman"/>
                <a:cs typeface="Times New Roman"/>
                <a:sym typeface="Times New Roman"/>
              </a:rPr>
              <a:t> mais </a:t>
            </a:r>
            <a:endParaRPr sz="1700">
              <a:solidFill>
                <a:schemeClr val="dk1"/>
              </a:solidFill>
              <a:latin typeface="Times New Roman"/>
              <a:ea typeface="Times New Roman"/>
              <a:cs typeface="Times New Roman"/>
              <a:sym typeface="Times New Roman"/>
            </a:endParaRPr>
          </a:p>
          <a:p>
            <a:pPr indent="0" lvl="0" marL="457200" rtl="0" algn="just">
              <a:lnSpc>
                <a:spcPct val="115000"/>
              </a:lnSpc>
              <a:spcBef>
                <a:spcPts val="0"/>
              </a:spcBef>
              <a:spcAft>
                <a:spcPts val="0"/>
              </a:spcAft>
              <a:buNone/>
            </a:pPr>
            <a:r>
              <a:rPr lang="fr-FR" sz="1700">
                <a:solidFill>
                  <a:schemeClr val="dk1"/>
                </a:solidFill>
                <a:latin typeface="Times New Roman"/>
                <a:ea typeface="Times New Roman"/>
                <a:cs typeface="Times New Roman"/>
                <a:sym typeface="Times New Roman"/>
              </a:rPr>
              <a:t>il ne permet pas d’apprécier ni le rythme ni la force. </a:t>
            </a:r>
            <a:endParaRPr sz="17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900">
              <a:solidFill>
                <a:schemeClr val="dk1"/>
              </a:solidFill>
              <a:latin typeface="Times New Roman"/>
              <a:ea typeface="Times New Roman"/>
              <a:cs typeface="Times New Roman"/>
              <a:sym typeface="Times New Roman"/>
            </a:endParaRPr>
          </a:p>
          <a:p>
            <a:pPr indent="-361950" lvl="0" marL="457200" rtl="0" algn="just">
              <a:lnSpc>
                <a:spcPct val="115000"/>
              </a:lnSpc>
              <a:spcBef>
                <a:spcPts val="0"/>
              </a:spcBef>
              <a:spcAft>
                <a:spcPts val="0"/>
              </a:spcAft>
              <a:buClr>
                <a:schemeClr val="dk1"/>
              </a:buClr>
              <a:buSzPts val="2100"/>
              <a:buFont typeface="Times New Roman"/>
              <a:buChar char="●"/>
            </a:pPr>
            <a:r>
              <a:rPr lang="fr-FR" sz="2100">
                <a:solidFill>
                  <a:schemeClr val="dk1"/>
                </a:solidFill>
                <a:latin typeface="Times New Roman"/>
                <a:ea typeface="Times New Roman"/>
                <a:cs typeface="Times New Roman"/>
                <a:sym typeface="Times New Roman"/>
              </a:rPr>
              <a:t>Pour La Saturation pulsée en oxygène (SPO2) : </a:t>
            </a:r>
            <a:endParaRPr sz="2100">
              <a:solidFill>
                <a:schemeClr val="dk1"/>
              </a:solidFill>
              <a:latin typeface="Times New Roman"/>
              <a:ea typeface="Times New Roman"/>
              <a:cs typeface="Times New Roman"/>
              <a:sym typeface="Times New Roman"/>
            </a:endParaRPr>
          </a:p>
          <a:p>
            <a:pPr indent="0" lvl="0" marL="457200" rtl="0" algn="just">
              <a:lnSpc>
                <a:spcPct val="115000"/>
              </a:lnSpc>
              <a:spcBef>
                <a:spcPts val="0"/>
              </a:spcBef>
              <a:spcAft>
                <a:spcPts val="0"/>
              </a:spcAft>
              <a:buNone/>
            </a:pPr>
            <a:r>
              <a:t/>
            </a:r>
            <a:endParaRPr>
              <a:solidFill>
                <a:srgbClr val="303030"/>
              </a:solidFill>
              <a:highlight>
                <a:srgbClr val="FFFFFF"/>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None/>
            </a:pPr>
            <a:r>
              <a:rPr lang="fr-FR">
                <a:solidFill>
                  <a:srgbClr val="303030"/>
                </a:solidFill>
                <a:highlight>
                  <a:srgbClr val="FFFFFF"/>
                </a:highlight>
                <a:latin typeface="Times New Roman"/>
                <a:ea typeface="Times New Roman"/>
                <a:cs typeface="Times New Roman"/>
                <a:sym typeface="Times New Roman"/>
              </a:rPr>
              <a:t>-  </a:t>
            </a:r>
            <a:r>
              <a:rPr lang="fr-FR" sz="1700">
                <a:solidFill>
                  <a:srgbClr val="303030"/>
                </a:solidFill>
                <a:highlight>
                  <a:srgbClr val="FFFFFF"/>
                </a:highlight>
                <a:latin typeface="Times New Roman"/>
                <a:ea typeface="Times New Roman"/>
                <a:cs typeface="Times New Roman"/>
                <a:sym typeface="Times New Roman"/>
              </a:rPr>
              <a:t>La valeur normale est comprise entre 90 et 100% quel que soit l’âge.</a:t>
            </a:r>
            <a:endParaRPr sz="1700">
              <a:solidFill>
                <a:srgbClr val="303030"/>
              </a:solidFill>
              <a:highlight>
                <a:srgbClr val="FFFFFF"/>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None/>
            </a:pPr>
            <a:r>
              <a:rPr lang="fr-FR" sz="1700">
                <a:solidFill>
                  <a:srgbClr val="303030"/>
                </a:solidFill>
                <a:highlight>
                  <a:srgbClr val="FFFFFF"/>
                </a:highlight>
                <a:latin typeface="Times New Roman"/>
                <a:ea typeface="Times New Roman"/>
                <a:cs typeface="Times New Roman"/>
                <a:sym typeface="Times New Roman"/>
              </a:rPr>
              <a:t>-  Le capteur de l’oxymètre posé sur la peau du patient au niveau du doigt, de l’orteil, de l’oreille, du talon et parfois au front pour certains capteurs.</a:t>
            </a:r>
            <a:endParaRPr sz="1700">
              <a:solidFill>
                <a:srgbClr val="303030"/>
              </a:solidFill>
              <a:highlight>
                <a:srgbClr val="FFFFFF"/>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None/>
            </a:pPr>
            <a:r>
              <a:rPr lang="fr-FR" sz="1700">
                <a:solidFill>
                  <a:srgbClr val="303030"/>
                </a:solidFill>
                <a:highlight>
                  <a:srgbClr val="FFFFFF"/>
                </a:highlight>
                <a:latin typeface="Times New Roman"/>
                <a:ea typeface="Times New Roman"/>
                <a:cs typeface="Times New Roman"/>
                <a:sym typeface="Times New Roman"/>
              </a:rPr>
              <a:t>- L’appareil utilise une méthode spectrophotométrique grâce à l’émission d’ondes de deux fréquences différentes (rouge 660 nm et infrarouge 880 nm).</a:t>
            </a:r>
            <a:endParaRPr sz="1700">
              <a:solidFill>
                <a:srgbClr val="303030"/>
              </a:solidFill>
              <a:highlight>
                <a:srgbClr val="FFFFFF"/>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None/>
            </a:pPr>
            <a:r>
              <a:t/>
            </a:r>
            <a:endParaRPr sz="1600"/>
          </a:p>
        </p:txBody>
      </p:sp>
      <p:sp>
        <p:nvSpPr>
          <p:cNvPr id="115" name="Google Shape;115;p17"/>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8"/>
          <p:cNvSpPr txBox="1"/>
          <p:nvPr/>
        </p:nvSpPr>
        <p:spPr>
          <a:xfrm>
            <a:off x="0" y="0"/>
            <a:ext cx="11852400" cy="443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FR" sz="3200">
                <a:solidFill>
                  <a:schemeClr val="dk1"/>
                </a:solidFill>
                <a:latin typeface="Times New Roman"/>
                <a:ea typeface="Times New Roman"/>
                <a:cs typeface="Times New Roman"/>
                <a:sym typeface="Times New Roman"/>
              </a:rPr>
              <a:t>2) Etat de l’art technique  </a:t>
            </a:r>
            <a:endParaRPr b="1" sz="3200">
              <a:solidFill>
                <a:schemeClr val="dk1"/>
              </a:solidFill>
              <a:latin typeface="Times New Roman"/>
              <a:ea typeface="Times New Roman"/>
              <a:cs typeface="Times New Roman"/>
              <a:sym typeface="Times New Roman"/>
            </a:endParaRPr>
          </a:p>
          <a:p>
            <a:pPr indent="0" lvl="0" marL="457200" rtl="0" algn="just">
              <a:lnSpc>
                <a:spcPct val="115000"/>
              </a:lnSpc>
              <a:spcBef>
                <a:spcPts val="0"/>
              </a:spcBef>
              <a:spcAft>
                <a:spcPts val="0"/>
              </a:spcAft>
              <a:buNone/>
            </a:pPr>
            <a:r>
              <a:t/>
            </a:r>
            <a:endParaRPr sz="2100" u="sng">
              <a:solidFill>
                <a:schemeClr val="dk1"/>
              </a:solidFill>
              <a:latin typeface="Times New Roman"/>
              <a:ea typeface="Times New Roman"/>
              <a:cs typeface="Times New Roman"/>
              <a:sym typeface="Times New Roman"/>
            </a:endParaRPr>
          </a:p>
          <a:p>
            <a:pPr indent="0" lvl="0" marL="457200" rtl="0" algn="just">
              <a:lnSpc>
                <a:spcPct val="115000"/>
              </a:lnSpc>
              <a:spcBef>
                <a:spcPts val="0"/>
              </a:spcBef>
              <a:spcAft>
                <a:spcPts val="0"/>
              </a:spcAft>
              <a:buNone/>
            </a:pPr>
            <a:r>
              <a:t/>
            </a:r>
            <a:endParaRPr sz="2100" u="sng">
              <a:solidFill>
                <a:schemeClr val="dk1"/>
              </a:solidFill>
              <a:latin typeface="Times New Roman"/>
              <a:ea typeface="Times New Roman"/>
              <a:cs typeface="Times New Roman"/>
              <a:sym typeface="Times New Roman"/>
            </a:endParaRPr>
          </a:p>
          <a:p>
            <a:pPr indent="0" lvl="0" marL="457200" rtl="0" algn="just">
              <a:lnSpc>
                <a:spcPct val="115000"/>
              </a:lnSpc>
              <a:spcBef>
                <a:spcPts val="0"/>
              </a:spcBef>
              <a:spcAft>
                <a:spcPts val="0"/>
              </a:spcAft>
              <a:buNone/>
            </a:pPr>
            <a:r>
              <a:t/>
            </a:r>
            <a:endParaRPr sz="2100" u="sng">
              <a:solidFill>
                <a:schemeClr val="dk1"/>
              </a:solidFill>
              <a:latin typeface="Times New Roman"/>
              <a:ea typeface="Times New Roman"/>
              <a:cs typeface="Times New Roman"/>
              <a:sym typeface="Times New Roman"/>
            </a:endParaRPr>
          </a:p>
          <a:p>
            <a:pPr indent="-361950" lvl="0" marL="457200" rtl="0" algn="just">
              <a:lnSpc>
                <a:spcPct val="115000"/>
              </a:lnSpc>
              <a:spcBef>
                <a:spcPts val="0"/>
              </a:spcBef>
              <a:spcAft>
                <a:spcPts val="0"/>
              </a:spcAft>
              <a:buClr>
                <a:schemeClr val="dk1"/>
              </a:buClr>
              <a:buSzPts val="2100"/>
              <a:buFont typeface="Times New Roman"/>
              <a:buChar char="●"/>
            </a:pPr>
            <a:r>
              <a:rPr lang="fr-FR" sz="2100" u="sng">
                <a:solidFill>
                  <a:schemeClr val="dk1"/>
                </a:solidFill>
                <a:latin typeface="Times New Roman"/>
                <a:ea typeface="Times New Roman"/>
                <a:cs typeface="Times New Roman"/>
                <a:sym typeface="Times New Roman"/>
              </a:rPr>
              <a:t>LES VARIATIONS PHYSIOLOGIQUES : </a:t>
            </a:r>
            <a:endParaRPr sz="2100" u="sng">
              <a:solidFill>
                <a:schemeClr val="dk1"/>
              </a:solidFill>
              <a:latin typeface="Times New Roman"/>
              <a:ea typeface="Times New Roman"/>
              <a:cs typeface="Times New Roman"/>
              <a:sym typeface="Times New Roman"/>
            </a:endParaRPr>
          </a:p>
          <a:p>
            <a:pPr indent="0" lvl="0" marL="457200" rtl="0" algn="just">
              <a:lnSpc>
                <a:spcPct val="115000"/>
              </a:lnSpc>
              <a:spcBef>
                <a:spcPts val="0"/>
              </a:spcBef>
              <a:spcAft>
                <a:spcPts val="0"/>
              </a:spcAft>
              <a:buNone/>
            </a:pPr>
            <a:r>
              <a:t/>
            </a:r>
            <a:endParaRPr sz="2100" u="sng">
              <a:solidFill>
                <a:schemeClr val="dk1"/>
              </a:solidFill>
              <a:latin typeface="Times New Roman"/>
              <a:ea typeface="Times New Roman"/>
              <a:cs typeface="Times New Roman"/>
              <a:sym typeface="Times New Roman"/>
            </a:endParaRPr>
          </a:p>
          <a:p>
            <a:pPr indent="-368300" lvl="0" marL="457200" rtl="0" algn="just">
              <a:lnSpc>
                <a:spcPct val="115000"/>
              </a:lnSpc>
              <a:spcBef>
                <a:spcPts val="0"/>
              </a:spcBef>
              <a:spcAft>
                <a:spcPts val="0"/>
              </a:spcAft>
              <a:buClr>
                <a:schemeClr val="dk1"/>
              </a:buClr>
              <a:buSzPts val="2200"/>
              <a:buFont typeface="Times New Roman"/>
              <a:buChar char="-"/>
            </a:pPr>
            <a:r>
              <a:rPr lang="fr-FR" sz="2200">
                <a:solidFill>
                  <a:schemeClr val="dk1"/>
                </a:solidFill>
                <a:latin typeface="Times New Roman"/>
                <a:ea typeface="Times New Roman"/>
                <a:cs typeface="Times New Roman"/>
                <a:sym typeface="Times New Roman"/>
              </a:rPr>
              <a:t> Le stress, les émotions, la colère, un exercice intense</a:t>
            </a:r>
            <a:endParaRPr sz="2200">
              <a:solidFill>
                <a:schemeClr val="dk1"/>
              </a:solidFill>
              <a:latin typeface="Times New Roman"/>
              <a:ea typeface="Times New Roman"/>
              <a:cs typeface="Times New Roman"/>
              <a:sym typeface="Times New Roman"/>
            </a:endParaRPr>
          </a:p>
          <a:p>
            <a:pPr indent="-368300" lvl="0" marL="457200" rtl="0" algn="just">
              <a:lnSpc>
                <a:spcPct val="115000"/>
              </a:lnSpc>
              <a:spcBef>
                <a:spcPts val="0"/>
              </a:spcBef>
              <a:spcAft>
                <a:spcPts val="0"/>
              </a:spcAft>
              <a:buClr>
                <a:schemeClr val="dk1"/>
              </a:buClr>
              <a:buSzPts val="2200"/>
              <a:buFont typeface="Times New Roman"/>
              <a:buChar char="-"/>
            </a:pPr>
            <a:r>
              <a:rPr lang="fr-FR" sz="2200">
                <a:solidFill>
                  <a:schemeClr val="dk1"/>
                </a:solidFill>
                <a:latin typeface="Times New Roman"/>
                <a:ea typeface="Times New Roman"/>
                <a:cs typeface="Times New Roman"/>
                <a:sym typeface="Times New Roman"/>
              </a:rPr>
              <a:t>L’ingestion d’alcool, de drogue</a:t>
            </a:r>
            <a:endParaRPr sz="2200">
              <a:solidFill>
                <a:schemeClr val="dk1"/>
              </a:solidFill>
              <a:latin typeface="Times New Roman"/>
              <a:ea typeface="Times New Roman"/>
              <a:cs typeface="Times New Roman"/>
              <a:sym typeface="Times New Roman"/>
            </a:endParaRPr>
          </a:p>
          <a:p>
            <a:pPr indent="-368300" lvl="0" marL="457200" rtl="0" algn="just">
              <a:lnSpc>
                <a:spcPct val="115000"/>
              </a:lnSpc>
              <a:spcBef>
                <a:spcPts val="0"/>
              </a:spcBef>
              <a:spcAft>
                <a:spcPts val="0"/>
              </a:spcAft>
              <a:buClr>
                <a:schemeClr val="dk1"/>
              </a:buClr>
              <a:buSzPts val="2200"/>
              <a:buFont typeface="Times New Roman"/>
              <a:buChar char="-"/>
            </a:pPr>
            <a:r>
              <a:rPr lang="fr-FR" sz="2200">
                <a:solidFill>
                  <a:schemeClr val="dk1"/>
                </a:solidFill>
                <a:latin typeface="Times New Roman"/>
                <a:ea typeface="Times New Roman"/>
                <a:cs typeface="Times New Roman"/>
                <a:sym typeface="Times New Roman"/>
              </a:rPr>
              <a:t>L’âge</a:t>
            </a:r>
            <a:endParaRPr sz="2200">
              <a:solidFill>
                <a:schemeClr val="dk1"/>
              </a:solidFill>
              <a:latin typeface="Times New Roman"/>
              <a:ea typeface="Times New Roman"/>
              <a:cs typeface="Times New Roman"/>
              <a:sym typeface="Times New Roman"/>
            </a:endParaRPr>
          </a:p>
          <a:p>
            <a:pPr indent="-368300" lvl="0" marL="457200" rtl="0" algn="just">
              <a:lnSpc>
                <a:spcPct val="115000"/>
              </a:lnSpc>
              <a:spcBef>
                <a:spcPts val="0"/>
              </a:spcBef>
              <a:spcAft>
                <a:spcPts val="0"/>
              </a:spcAft>
              <a:buClr>
                <a:schemeClr val="dk1"/>
              </a:buClr>
              <a:buSzPts val="2200"/>
              <a:buFont typeface="Times New Roman"/>
              <a:buChar char="-"/>
            </a:pPr>
            <a:r>
              <a:rPr lang="fr-FR" sz="2200">
                <a:solidFill>
                  <a:schemeClr val="dk1"/>
                </a:solidFill>
                <a:latin typeface="Times New Roman"/>
                <a:ea typeface="Times New Roman"/>
                <a:cs typeface="Times New Roman"/>
                <a:sym typeface="Times New Roman"/>
              </a:rPr>
              <a:t>Chez la femme, la T° est plus élevée au cours de la 2 ème partie du cycle menstruel et lors des 3 premiers mois de la grossesse (sécrétion de progestérone)</a:t>
            </a:r>
            <a:endParaRPr sz="2100">
              <a:solidFill>
                <a:schemeClr val="dk1"/>
              </a:solidFill>
            </a:endParaRPr>
          </a:p>
        </p:txBody>
      </p:sp>
      <p:sp>
        <p:nvSpPr>
          <p:cNvPr id="121" name="Google Shape;121;p18"/>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9"/>
          <p:cNvSpPr txBox="1"/>
          <p:nvPr/>
        </p:nvSpPr>
        <p:spPr>
          <a:xfrm>
            <a:off x="196425" y="133125"/>
            <a:ext cx="11753400" cy="6163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fr-FR" sz="3200">
                <a:solidFill>
                  <a:schemeClr val="dk1"/>
                </a:solidFill>
                <a:latin typeface="Times New Roman"/>
                <a:ea typeface="Times New Roman"/>
                <a:cs typeface="Times New Roman"/>
                <a:sym typeface="Times New Roman"/>
              </a:rPr>
              <a:t>3</a:t>
            </a:r>
            <a:r>
              <a:rPr b="1" lang="fr-FR" sz="3200">
                <a:solidFill>
                  <a:schemeClr val="dk1"/>
                </a:solidFill>
                <a:latin typeface="Times New Roman"/>
                <a:ea typeface="Times New Roman"/>
                <a:cs typeface="Times New Roman"/>
                <a:sym typeface="Times New Roman"/>
              </a:rPr>
              <a:t>) Etude du marché </a:t>
            </a:r>
            <a:endParaRPr b="1" sz="3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3300">
              <a:solidFill>
                <a:schemeClr val="dk1"/>
              </a:solidFill>
              <a:latin typeface="Georgia"/>
              <a:ea typeface="Georgia"/>
              <a:cs typeface="Georgia"/>
              <a:sym typeface="Georgia"/>
            </a:endParaRPr>
          </a:p>
          <a:p>
            <a:pPr indent="-406400" lvl="0" marL="457200" marR="0" rtl="0" algn="l">
              <a:spcBef>
                <a:spcPts val="0"/>
              </a:spcBef>
              <a:spcAft>
                <a:spcPts val="0"/>
              </a:spcAft>
              <a:buClr>
                <a:schemeClr val="dk1"/>
              </a:buClr>
              <a:buSzPts val="2800"/>
              <a:buFont typeface="Times New Roman"/>
              <a:buChar char="●"/>
            </a:pPr>
            <a:r>
              <a:rPr lang="fr-FR" sz="2800">
                <a:solidFill>
                  <a:schemeClr val="dk1"/>
                </a:solidFill>
                <a:latin typeface="Times New Roman"/>
                <a:ea typeface="Times New Roman"/>
                <a:cs typeface="Times New Roman"/>
                <a:sym typeface="Times New Roman"/>
              </a:rPr>
              <a:t>De nombreuses sociétés se sont spécialisés dans la prise de mesure de multiple paramètres vitaux mais centralisé sur une ou plusieurs interfaces pour faciliter le travail en hôpital ou en clinique. (</a:t>
            </a:r>
            <a:r>
              <a:rPr lang="fr-FR" sz="2800">
                <a:solidFill>
                  <a:schemeClr val="dk1"/>
                </a:solidFill>
                <a:highlight>
                  <a:srgbClr val="FFFFFF"/>
                </a:highlight>
                <a:latin typeface="Times New Roman"/>
                <a:ea typeface="Times New Roman"/>
                <a:cs typeface="Times New Roman"/>
                <a:sym typeface="Times New Roman"/>
              </a:rPr>
              <a:t>1 502 entreprises, dont 93% de PME, exercent dans le secteur des dispositifs biomédicaux).</a:t>
            </a:r>
            <a:endParaRPr sz="2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800">
              <a:solidFill>
                <a:schemeClr val="dk1"/>
              </a:solidFill>
              <a:latin typeface="Times New Roman"/>
              <a:ea typeface="Times New Roman"/>
              <a:cs typeface="Times New Roman"/>
              <a:sym typeface="Times New Roman"/>
            </a:endParaRPr>
          </a:p>
          <a:p>
            <a:pPr indent="-406400" lvl="0" marL="457200" marR="0" rtl="0" algn="l">
              <a:spcBef>
                <a:spcPts val="0"/>
              </a:spcBef>
              <a:spcAft>
                <a:spcPts val="0"/>
              </a:spcAft>
              <a:buClr>
                <a:schemeClr val="dk1"/>
              </a:buClr>
              <a:buSzPts val="2800"/>
              <a:buFont typeface="Times New Roman"/>
              <a:buChar char="●"/>
            </a:pPr>
            <a:r>
              <a:rPr lang="fr-FR" sz="2800">
                <a:solidFill>
                  <a:schemeClr val="dk1"/>
                </a:solidFill>
                <a:latin typeface="Times New Roman"/>
                <a:ea typeface="Times New Roman"/>
                <a:cs typeface="Times New Roman"/>
                <a:sym typeface="Times New Roman"/>
              </a:rPr>
              <a:t>Ce qui diffère entre les sociétés c’est la palette d’offre cela peut aller d’une balance connecté Fittrack à un appareil ultra moderne et précis utilisé en hôpital.</a:t>
            </a:r>
            <a:endParaRPr sz="2800">
              <a:solidFill>
                <a:schemeClr val="dk1"/>
              </a:solidFill>
              <a:latin typeface="Times New Roman"/>
              <a:ea typeface="Times New Roman"/>
              <a:cs typeface="Times New Roman"/>
              <a:sym typeface="Times New Roman"/>
            </a:endParaRPr>
          </a:p>
          <a:p>
            <a:pPr indent="0" lvl="0" marL="457200" marR="0" rtl="0" algn="l">
              <a:spcBef>
                <a:spcPts val="0"/>
              </a:spcBef>
              <a:spcAft>
                <a:spcPts val="0"/>
              </a:spcAft>
              <a:buNone/>
            </a:pPr>
            <a:r>
              <a:t/>
            </a:r>
            <a:endParaRPr sz="2800">
              <a:solidFill>
                <a:schemeClr val="dk1"/>
              </a:solidFill>
              <a:latin typeface="Times New Roman"/>
              <a:ea typeface="Times New Roman"/>
              <a:cs typeface="Times New Roman"/>
              <a:sym typeface="Times New Roman"/>
            </a:endParaRPr>
          </a:p>
          <a:p>
            <a:pPr indent="-406400" lvl="0" marL="457200" marR="0" rtl="0" algn="l">
              <a:spcBef>
                <a:spcPts val="0"/>
              </a:spcBef>
              <a:spcAft>
                <a:spcPts val="0"/>
              </a:spcAft>
              <a:buClr>
                <a:schemeClr val="dk1"/>
              </a:buClr>
              <a:buSzPts val="2800"/>
              <a:buFont typeface="Times New Roman"/>
              <a:buChar char="●"/>
            </a:pPr>
            <a:r>
              <a:rPr lang="fr-FR" sz="2800">
                <a:solidFill>
                  <a:schemeClr val="dk1"/>
                </a:solidFill>
                <a:latin typeface="Times New Roman"/>
                <a:ea typeface="Times New Roman"/>
                <a:cs typeface="Times New Roman"/>
                <a:sym typeface="Times New Roman"/>
              </a:rPr>
              <a:t>Le mode d’utilisation diffère aussi si c’est ciblé pour des professionnels de santé ou pour le grand public.</a:t>
            </a:r>
            <a:endParaRPr sz="2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3300">
              <a:solidFill>
                <a:schemeClr val="dk1"/>
              </a:solidFill>
              <a:latin typeface="Georgia"/>
              <a:ea typeface="Georgia"/>
              <a:cs typeface="Georgia"/>
              <a:sym typeface="Georgia"/>
            </a:endParaRPr>
          </a:p>
          <a:p>
            <a:pPr indent="0" lvl="0" marL="0" marR="0" rtl="0" algn="l">
              <a:spcBef>
                <a:spcPts val="0"/>
              </a:spcBef>
              <a:spcAft>
                <a:spcPts val="0"/>
              </a:spcAft>
              <a:buNone/>
            </a:pPr>
            <a:r>
              <a:t/>
            </a:r>
            <a:endParaRPr b="1" sz="3300">
              <a:solidFill>
                <a:schemeClr val="dk1"/>
              </a:solidFill>
              <a:latin typeface="Georgia"/>
              <a:ea typeface="Georgia"/>
              <a:cs typeface="Georgia"/>
              <a:sym typeface="Georgia"/>
            </a:endParaRPr>
          </a:p>
          <a:p>
            <a:pPr indent="0" lvl="0" marL="0" marR="0" rtl="0" algn="l">
              <a:spcBef>
                <a:spcPts val="0"/>
              </a:spcBef>
              <a:spcAft>
                <a:spcPts val="0"/>
              </a:spcAft>
              <a:buNone/>
            </a:pPr>
            <a:r>
              <a:t/>
            </a:r>
            <a:endParaRPr b="1" sz="3300">
              <a:solidFill>
                <a:schemeClr val="dk1"/>
              </a:solidFill>
              <a:latin typeface="Georgia"/>
              <a:ea typeface="Georgia"/>
              <a:cs typeface="Georgia"/>
              <a:sym typeface="Georgia"/>
            </a:endParaRPr>
          </a:p>
        </p:txBody>
      </p:sp>
      <p:sp>
        <p:nvSpPr>
          <p:cNvPr id="127" name="Google Shape;127;p19"/>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20"/>
          <p:cNvPicPr preferRelativeResize="0"/>
          <p:nvPr/>
        </p:nvPicPr>
        <p:blipFill>
          <a:blip r:embed="rId3">
            <a:alphaModFix/>
          </a:blip>
          <a:stretch>
            <a:fillRect/>
          </a:stretch>
        </p:blipFill>
        <p:spPr>
          <a:xfrm>
            <a:off x="6585175" y="697750"/>
            <a:ext cx="4529877" cy="3680525"/>
          </a:xfrm>
          <a:prstGeom prst="rect">
            <a:avLst/>
          </a:prstGeom>
          <a:noFill/>
          <a:ln>
            <a:noFill/>
          </a:ln>
        </p:spPr>
      </p:pic>
      <p:pic>
        <p:nvPicPr>
          <p:cNvPr id="133" name="Google Shape;133;p20"/>
          <p:cNvPicPr preferRelativeResize="0"/>
          <p:nvPr/>
        </p:nvPicPr>
        <p:blipFill>
          <a:blip r:embed="rId4">
            <a:alphaModFix/>
          </a:blip>
          <a:stretch>
            <a:fillRect/>
          </a:stretch>
        </p:blipFill>
        <p:spPr>
          <a:xfrm>
            <a:off x="152400" y="949588"/>
            <a:ext cx="5976799" cy="3274250"/>
          </a:xfrm>
          <a:prstGeom prst="rect">
            <a:avLst/>
          </a:prstGeom>
          <a:noFill/>
          <a:ln>
            <a:noFill/>
          </a:ln>
        </p:spPr>
      </p:pic>
      <p:sp>
        <p:nvSpPr>
          <p:cNvPr id="134" name="Google Shape;134;p20"/>
          <p:cNvSpPr txBox="1"/>
          <p:nvPr/>
        </p:nvSpPr>
        <p:spPr>
          <a:xfrm>
            <a:off x="152400" y="152400"/>
            <a:ext cx="3000000" cy="3771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t/>
            </a:r>
            <a:endParaRPr i="1" sz="1250">
              <a:solidFill>
                <a:srgbClr val="364656"/>
              </a:solidFill>
              <a:highlight>
                <a:srgbClr val="FFFFFF"/>
              </a:highlight>
              <a:latin typeface="Georgia"/>
              <a:ea typeface="Georgia"/>
              <a:cs typeface="Georgia"/>
              <a:sym typeface="Georgia"/>
            </a:endParaRPr>
          </a:p>
        </p:txBody>
      </p:sp>
      <p:sp>
        <p:nvSpPr>
          <p:cNvPr id="135" name="Google Shape;135;p20"/>
          <p:cNvSpPr txBox="1"/>
          <p:nvPr/>
        </p:nvSpPr>
        <p:spPr>
          <a:xfrm>
            <a:off x="948200" y="4643925"/>
            <a:ext cx="9653400" cy="17808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fr-FR" sz="1600">
                <a:solidFill>
                  <a:schemeClr val="dk1"/>
                </a:solidFill>
                <a:highlight>
                  <a:srgbClr val="FFFFFF"/>
                </a:highlight>
                <a:latin typeface="Times New Roman"/>
                <a:ea typeface="Times New Roman"/>
                <a:cs typeface="Times New Roman"/>
                <a:sym typeface="Times New Roman"/>
              </a:rPr>
              <a:t>Le dispositif mesure la pression artérielle continue mais aussi plus d’une dizaine de paramètres physiologiques. </a:t>
            </a:r>
            <a:endParaRPr sz="1600">
              <a:solidFill>
                <a:schemeClr val="dk1"/>
              </a:solidFill>
              <a:highlight>
                <a:srgbClr val="FFFFFF"/>
              </a:highlight>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t/>
            </a:r>
            <a:endParaRPr sz="1600">
              <a:solidFill>
                <a:schemeClr val="dk1"/>
              </a:solidFill>
              <a:highlight>
                <a:srgbClr val="FFFFFF"/>
              </a:highlight>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fr-FR" sz="1600">
                <a:solidFill>
                  <a:schemeClr val="dk1"/>
                </a:solidFill>
                <a:highlight>
                  <a:srgbClr val="FFFFFF"/>
                </a:highlight>
                <a:latin typeface="Times New Roman"/>
                <a:ea typeface="Times New Roman"/>
                <a:cs typeface="Times New Roman"/>
                <a:sym typeface="Times New Roman"/>
              </a:rPr>
              <a:t>Une </a:t>
            </a:r>
            <a:r>
              <a:rPr lang="fr-FR" sz="1600" u="sng">
                <a:solidFill>
                  <a:schemeClr val="dk1"/>
                </a:solidFill>
                <a:highlight>
                  <a:srgbClr val="FFFFFF"/>
                </a:highlight>
                <a:latin typeface="Times New Roman"/>
                <a:ea typeface="Times New Roman"/>
                <a:cs typeface="Times New Roman"/>
                <a:sym typeface="Times New Roman"/>
              </a:rPr>
              <a:t>surveillance sûre</a:t>
            </a:r>
            <a:r>
              <a:rPr lang="fr-FR" sz="1600">
                <a:solidFill>
                  <a:schemeClr val="dk1"/>
                </a:solidFill>
                <a:highlight>
                  <a:srgbClr val="FFFFFF"/>
                </a:highlight>
                <a:latin typeface="Times New Roman"/>
                <a:ea typeface="Times New Roman"/>
                <a:cs typeface="Times New Roman"/>
                <a:sym typeface="Times New Roman"/>
              </a:rPr>
              <a:t>, sécurisée et précise du patient est affichée via une application Android sécurisée, un portail cloud conforme au HIPAA (</a:t>
            </a:r>
            <a:r>
              <a:rPr lang="fr-FR" sz="1600">
                <a:solidFill>
                  <a:schemeClr val="dk1"/>
                </a:solidFill>
                <a:highlight>
                  <a:srgbClr val="FFFFFF"/>
                </a:highlight>
                <a:latin typeface="Times New Roman"/>
                <a:ea typeface="Times New Roman"/>
                <a:cs typeface="Times New Roman"/>
                <a:sym typeface="Times New Roman"/>
              </a:rPr>
              <a:t>réglementation</a:t>
            </a:r>
            <a:r>
              <a:rPr lang="fr-FR" sz="1600">
                <a:solidFill>
                  <a:schemeClr val="dk1"/>
                </a:solidFill>
                <a:highlight>
                  <a:srgbClr val="FFFFFF"/>
                </a:highlight>
                <a:latin typeface="Times New Roman"/>
                <a:ea typeface="Times New Roman"/>
                <a:cs typeface="Times New Roman"/>
                <a:sym typeface="Times New Roman"/>
              </a:rPr>
              <a:t> de sécurité et de confidentialité des données).</a:t>
            </a:r>
            <a:endParaRPr sz="1600">
              <a:solidFill>
                <a:schemeClr val="dk1"/>
              </a:solidFill>
              <a:highlight>
                <a:srgbClr val="FFFFFF"/>
              </a:highlight>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t/>
            </a:r>
            <a:endParaRPr i="1">
              <a:solidFill>
                <a:srgbClr val="364656"/>
              </a:solidFill>
              <a:highlight>
                <a:srgbClr val="FFFFFF"/>
              </a:highlight>
            </a:endParaRPr>
          </a:p>
          <a:p>
            <a:pPr indent="0" lvl="0" marL="0" rtl="0" algn="just">
              <a:lnSpc>
                <a:spcPct val="115000"/>
              </a:lnSpc>
              <a:spcBef>
                <a:spcPts val="0"/>
              </a:spcBef>
              <a:spcAft>
                <a:spcPts val="0"/>
              </a:spcAft>
              <a:buClr>
                <a:schemeClr val="dk1"/>
              </a:buClr>
              <a:buSzPts val="1100"/>
              <a:buFont typeface="Arial"/>
              <a:buNone/>
            </a:pPr>
            <a:r>
              <a:t/>
            </a:r>
            <a:endParaRPr>
              <a:latin typeface="Calibri"/>
              <a:ea typeface="Calibri"/>
              <a:cs typeface="Calibri"/>
              <a:sym typeface="Calibri"/>
            </a:endParaRPr>
          </a:p>
        </p:txBody>
      </p:sp>
      <p:sp>
        <p:nvSpPr>
          <p:cNvPr id="136" name="Google Shape;136;p20"/>
          <p:cNvSpPr txBox="1"/>
          <p:nvPr/>
        </p:nvSpPr>
        <p:spPr>
          <a:xfrm>
            <a:off x="3912850" y="280500"/>
            <a:ext cx="2524500" cy="6465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b="1" i="1" lang="fr-FR" sz="3000">
                <a:solidFill>
                  <a:schemeClr val="dk1"/>
                </a:solidFill>
                <a:highlight>
                  <a:schemeClr val="lt1"/>
                </a:highlight>
                <a:latin typeface="Times New Roman"/>
                <a:ea typeface="Times New Roman"/>
                <a:cs typeface="Times New Roman"/>
                <a:sym typeface="Times New Roman"/>
              </a:rPr>
              <a:t>Caretaker</a:t>
            </a:r>
            <a:r>
              <a:rPr i="1" lang="fr-FR" sz="1600">
                <a:solidFill>
                  <a:schemeClr val="dk1"/>
                </a:solidFill>
                <a:highlight>
                  <a:schemeClr val="lt1"/>
                </a:highlight>
                <a:latin typeface="Times New Roman"/>
                <a:ea typeface="Times New Roman"/>
                <a:cs typeface="Times New Roman"/>
                <a:sym typeface="Times New Roman"/>
              </a:rPr>
              <a:t> </a:t>
            </a:r>
            <a:endParaRPr>
              <a:latin typeface="Calibri"/>
              <a:ea typeface="Calibri"/>
              <a:cs typeface="Calibri"/>
              <a:sym typeface="Calibri"/>
            </a:endParaRPr>
          </a:p>
        </p:txBody>
      </p:sp>
      <p:sp>
        <p:nvSpPr>
          <p:cNvPr id="137" name="Google Shape;137;p2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1"/>
          <p:cNvSpPr txBox="1"/>
          <p:nvPr>
            <p:ph type="ctrTitle"/>
          </p:nvPr>
        </p:nvSpPr>
        <p:spPr>
          <a:xfrm>
            <a:off x="1524000" y="1122374"/>
            <a:ext cx="9144000" cy="49653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t/>
            </a:r>
            <a:endParaRPr sz="1200">
              <a:solidFill>
                <a:srgbClr val="202124"/>
              </a:solidFill>
              <a:highlight>
                <a:srgbClr val="FFFFFF"/>
              </a:highlight>
              <a:latin typeface="Arial"/>
              <a:ea typeface="Arial"/>
              <a:cs typeface="Arial"/>
              <a:sym typeface="Arial"/>
            </a:endParaRPr>
          </a:p>
          <a:p>
            <a:pPr indent="0" lvl="0" marL="0" rtl="0" algn="just">
              <a:lnSpc>
                <a:spcPct val="115000"/>
              </a:lnSpc>
              <a:spcBef>
                <a:spcPts val="0"/>
              </a:spcBef>
              <a:spcAft>
                <a:spcPts val="0"/>
              </a:spcAft>
              <a:buNone/>
            </a:pPr>
            <a:r>
              <a:t/>
            </a:r>
            <a:endParaRPr b="1" i="1" sz="1650">
              <a:solidFill>
                <a:srgbClr val="364656"/>
              </a:solidFill>
              <a:highlight>
                <a:srgbClr val="FFFFFF"/>
              </a:highlight>
              <a:latin typeface="Georgia"/>
              <a:ea typeface="Georgia"/>
              <a:cs typeface="Georgia"/>
              <a:sym typeface="Georgia"/>
            </a:endParaRPr>
          </a:p>
          <a:p>
            <a:pPr indent="0" lvl="0" marL="0" rtl="0" algn="just">
              <a:lnSpc>
                <a:spcPct val="115000"/>
              </a:lnSpc>
              <a:spcBef>
                <a:spcPts val="0"/>
              </a:spcBef>
              <a:spcAft>
                <a:spcPts val="0"/>
              </a:spcAft>
              <a:buNone/>
            </a:pPr>
            <a:r>
              <a:t/>
            </a:r>
            <a:endParaRPr b="1" i="1" sz="1650">
              <a:solidFill>
                <a:srgbClr val="364656"/>
              </a:solidFill>
              <a:highlight>
                <a:srgbClr val="FFFFFF"/>
              </a:highlight>
              <a:latin typeface="Georgia"/>
              <a:ea typeface="Georgia"/>
              <a:cs typeface="Georgia"/>
              <a:sym typeface="Georgia"/>
            </a:endParaRPr>
          </a:p>
          <a:p>
            <a:pPr indent="0" lvl="0" marL="0" rtl="0" algn="just">
              <a:lnSpc>
                <a:spcPct val="115000"/>
              </a:lnSpc>
              <a:spcBef>
                <a:spcPts val="0"/>
              </a:spcBef>
              <a:spcAft>
                <a:spcPts val="0"/>
              </a:spcAft>
              <a:buNone/>
            </a:pPr>
            <a:r>
              <a:rPr b="1" lang="fr-FR" sz="1900">
                <a:highlight>
                  <a:srgbClr val="FFFFFF"/>
                </a:highlight>
                <a:latin typeface="Times New Roman"/>
                <a:ea typeface="Times New Roman"/>
                <a:cs typeface="Times New Roman"/>
                <a:sym typeface="Times New Roman"/>
              </a:rPr>
              <a:t>iHealth Accesso</a:t>
            </a:r>
            <a:r>
              <a:rPr lang="fr-FR" sz="1900">
                <a:highlight>
                  <a:srgbClr val="FFFFFF"/>
                </a:highlight>
                <a:latin typeface="Times New Roman"/>
                <a:ea typeface="Times New Roman"/>
                <a:cs typeface="Times New Roman"/>
                <a:sym typeface="Times New Roman"/>
              </a:rPr>
              <a:t> "permet de prendre sept constantes en une minute environ", a affirmé le fabricant, mettant en avant le gain de temps engendré pour les équipes infirmières. </a:t>
            </a:r>
            <a:endParaRPr sz="1900">
              <a:latin typeface="Times New Roman"/>
              <a:ea typeface="Times New Roman"/>
              <a:cs typeface="Times New Roman"/>
              <a:sym typeface="Times New Roman"/>
            </a:endParaRPr>
          </a:p>
        </p:txBody>
      </p:sp>
      <p:pic>
        <p:nvPicPr>
          <p:cNvPr id="143" name="Google Shape;143;p21"/>
          <p:cNvPicPr preferRelativeResize="0"/>
          <p:nvPr/>
        </p:nvPicPr>
        <p:blipFill>
          <a:blip r:embed="rId3">
            <a:alphaModFix/>
          </a:blip>
          <a:stretch>
            <a:fillRect/>
          </a:stretch>
        </p:blipFill>
        <p:spPr>
          <a:xfrm>
            <a:off x="2956277" y="1018350"/>
            <a:ext cx="6592250" cy="3789700"/>
          </a:xfrm>
          <a:prstGeom prst="rect">
            <a:avLst/>
          </a:prstGeom>
          <a:noFill/>
          <a:ln>
            <a:noFill/>
          </a:ln>
        </p:spPr>
      </p:pic>
      <p:sp>
        <p:nvSpPr>
          <p:cNvPr id="144" name="Google Shape;144;p21"/>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