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Anaheim"/>
      <p:regular r:id="rId24"/>
      <p:bold r:id="rId25"/>
    </p:embeddedFont>
    <p:embeddedFont>
      <p:font typeface="Bebas Neue"/>
      <p:regular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6F8221-B7C8-4336-9DB7-6EA73FC99BF9}">
  <a:tblStyle styleId="{FC6F8221-B7C8-4336-9DB7-6EA73FC99B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Anaheim-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ebasNeue-regular.fntdata"/><Relationship Id="rId25" Type="http://schemas.openxmlformats.org/officeDocument/2006/relationships/font" Target="fonts/Anaheim-bold.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4c66b833e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24c66b833e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e6e508fdb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e6e508fdb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e6e508fdb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e6e508fdb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6e508fdb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e6e508fdb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e6e508fdbb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e6e508fdbb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e6e508fdb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e6e508fdb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4c66b833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4c66b833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232f0176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2232f0176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61e32d7d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e61e32d7d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61e32d7d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61e32d7d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e6e508fdb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e6e508fdb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6e508fdb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6e508fdb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6e508fd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e6e508fd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e6e508fdb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e6e508fdb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045575" y="1077625"/>
            <a:ext cx="5052900" cy="2391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4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92525" y="3525613"/>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191919"/>
                </a:solidFill>
                <a:latin typeface="Anaheim"/>
                <a:ea typeface="Anaheim"/>
                <a:cs typeface="Anaheim"/>
                <a:sym typeface="Anahei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3771760" y="-424457"/>
            <a:ext cx="5070489" cy="1544172"/>
          </a:xfrm>
          <a:custGeom>
            <a:rect b="b" l="l" r="r" t="t"/>
            <a:pathLst>
              <a:path extrusionOk="0" h="55837" w="183348">
                <a:moveTo>
                  <a:pt x="1" y="31"/>
                </a:moveTo>
                <a:cubicBezTo>
                  <a:pt x="1004" y="1064"/>
                  <a:pt x="2159" y="1976"/>
                  <a:pt x="3375" y="2736"/>
                </a:cubicBezTo>
                <a:cubicBezTo>
                  <a:pt x="11125" y="7630"/>
                  <a:pt x="32402" y="3435"/>
                  <a:pt x="45625" y="15320"/>
                </a:cubicBezTo>
                <a:cubicBezTo>
                  <a:pt x="49606" y="18876"/>
                  <a:pt x="52737" y="23314"/>
                  <a:pt x="55838" y="27660"/>
                </a:cubicBezTo>
                <a:cubicBezTo>
                  <a:pt x="58938" y="32037"/>
                  <a:pt x="62251" y="36353"/>
                  <a:pt x="66567" y="39545"/>
                </a:cubicBezTo>
                <a:cubicBezTo>
                  <a:pt x="82707" y="51399"/>
                  <a:pt x="99182" y="39363"/>
                  <a:pt x="114805" y="33648"/>
                </a:cubicBezTo>
                <a:cubicBezTo>
                  <a:pt x="123742" y="30426"/>
                  <a:pt x="132891" y="30821"/>
                  <a:pt x="141766" y="34773"/>
                </a:cubicBezTo>
                <a:cubicBezTo>
                  <a:pt x="149669" y="38299"/>
                  <a:pt x="163803" y="55837"/>
                  <a:pt x="183013" y="45958"/>
                </a:cubicBezTo>
                <a:lnTo>
                  <a:pt x="183348"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3747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30074" y="-586499"/>
            <a:ext cx="3046337" cy="3596892"/>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284300" y="1801460"/>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587299" y="3535257"/>
            <a:ext cx="5474833" cy="1824096"/>
          </a:xfrm>
          <a:custGeom>
            <a:rect b="b" l="l" r="r" t="t"/>
            <a:pathLst>
              <a:path extrusionOk="0" h="65959" w="197969">
                <a:moveTo>
                  <a:pt x="197968" y="7508"/>
                </a:moveTo>
                <a:cubicBezTo>
                  <a:pt x="197208" y="7083"/>
                  <a:pt x="196388" y="6657"/>
                  <a:pt x="195597" y="6292"/>
                </a:cubicBezTo>
                <a:cubicBezTo>
                  <a:pt x="182466" y="61"/>
                  <a:pt x="166539" y="0"/>
                  <a:pt x="153378" y="6231"/>
                </a:cubicBezTo>
                <a:cubicBezTo>
                  <a:pt x="137268" y="13891"/>
                  <a:pt x="124897" y="25381"/>
                  <a:pt x="105504" y="27843"/>
                </a:cubicBezTo>
                <a:cubicBezTo>
                  <a:pt x="85139" y="30426"/>
                  <a:pt x="65686" y="20517"/>
                  <a:pt x="46385" y="27600"/>
                </a:cubicBezTo>
                <a:cubicBezTo>
                  <a:pt x="34652" y="31885"/>
                  <a:pt x="27722" y="43709"/>
                  <a:pt x="19029" y="52676"/>
                </a:cubicBezTo>
                <a:cubicBezTo>
                  <a:pt x="13527" y="58360"/>
                  <a:pt x="7022" y="62767"/>
                  <a:pt x="1" y="65959"/>
                </a:cubicBezTo>
                <a:lnTo>
                  <a:pt x="197968" y="6595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535080" y="2295937"/>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7186" y="2619003"/>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09260" y="3466325"/>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0926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23549" y="-514273"/>
            <a:ext cx="3221171" cy="1963643"/>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11"/>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sp>
        <p:nvSpPr>
          <p:cNvPr id="71" name="Google Shape;71;p12"/>
          <p:cNvSpPr txBox="1"/>
          <p:nvPr>
            <p:ph type="title"/>
          </p:nvPr>
        </p:nvSpPr>
        <p:spPr>
          <a:xfrm>
            <a:off x="720000" y="367423"/>
            <a:ext cx="7704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 name="Google Shape;72;p12"/>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3"/>
          <p:cNvSpPr txBox="1"/>
          <p:nvPr>
            <p:ph type="title"/>
          </p:nvPr>
        </p:nvSpPr>
        <p:spPr>
          <a:xfrm>
            <a:off x="715100" y="535000"/>
            <a:ext cx="4360500" cy="897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solidFill>
                  <a:schemeClr val="dk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46A9E7">
            <a:alpha val="7140"/>
          </a:srgbClr>
        </a:solidFill>
      </p:bgPr>
    </p:bg>
    <p:spTree>
      <p:nvGrpSpPr>
        <p:cNvPr id="75" name="Shape 75"/>
        <p:cNvGrpSpPr/>
        <p:nvPr/>
      </p:nvGrpSpPr>
      <p:grpSpPr>
        <a:xfrm>
          <a:off x="0" y="0"/>
          <a:ext cx="0" cy="0"/>
          <a:chOff x="0" y="0"/>
          <a:chExt cx="0" cy="0"/>
        </a:xfrm>
      </p:grpSpPr>
      <p:sp>
        <p:nvSpPr>
          <p:cNvPr id="76" name="Google Shape;76;p14"/>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7" name="Google Shape;77;p14"/>
          <p:cNvSpPr txBox="1"/>
          <p:nvPr>
            <p:ph idx="1" type="subTitle"/>
          </p:nvPr>
        </p:nvSpPr>
        <p:spPr>
          <a:xfrm>
            <a:off x="2324600" y="3069625"/>
            <a:ext cx="4494900" cy="47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700">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78" name="Google Shape;78;p14"/>
          <p:cNvSpPr/>
          <p:nvPr/>
        </p:nvSpPr>
        <p:spPr>
          <a:xfrm rot="10800000">
            <a:off x="970125" y="3758566"/>
            <a:ext cx="5070489" cy="1544172"/>
          </a:xfrm>
          <a:custGeom>
            <a:rect b="b" l="l" r="r" t="t"/>
            <a:pathLst>
              <a:path extrusionOk="0" h="55837" w="183348">
                <a:moveTo>
                  <a:pt x="1" y="31"/>
                </a:moveTo>
                <a:cubicBezTo>
                  <a:pt x="1004" y="1064"/>
                  <a:pt x="2159" y="1976"/>
                  <a:pt x="3375" y="2736"/>
                </a:cubicBezTo>
                <a:cubicBezTo>
                  <a:pt x="11125" y="7630"/>
                  <a:pt x="32402" y="3435"/>
                  <a:pt x="45625" y="15320"/>
                </a:cubicBezTo>
                <a:cubicBezTo>
                  <a:pt x="49606" y="18876"/>
                  <a:pt x="52737" y="23314"/>
                  <a:pt x="55838" y="27660"/>
                </a:cubicBezTo>
                <a:cubicBezTo>
                  <a:pt x="58938" y="32037"/>
                  <a:pt x="62251" y="36353"/>
                  <a:pt x="66567" y="39545"/>
                </a:cubicBezTo>
                <a:cubicBezTo>
                  <a:pt x="82707" y="51399"/>
                  <a:pt x="99182" y="39363"/>
                  <a:pt x="114805" y="33648"/>
                </a:cubicBezTo>
                <a:cubicBezTo>
                  <a:pt x="123742" y="30426"/>
                  <a:pt x="132891" y="30821"/>
                  <a:pt x="141766" y="34773"/>
                </a:cubicBezTo>
                <a:cubicBezTo>
                  <a:pt x="149669" y="38299"/>
                  <a:pt x="163803" y="55837"/>
                  <a:pt x="183013" y="45958"/>
                </a:cubicBezTo>
                <a:lnTo>
                  <a:pt x="183348"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10800000">
            <a:off x="-114228" y="3457624"/>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10800000">
            <a:off x="6896111" y="1867888"/>
            <a:ext cx="3046337" cy="3596892"/>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rot="10800000">
            <a:off x="-323549" y="-586499"/>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rot="10800000">
            <a:off x="-249758" y="-481073"/>
            <a:ext cx="5474833" cy="1824096"/>
          </a:xfrm>
          <a:custGeom>
            <a:rect b="b" l="l" r="r" t="t"/>
            <a:pathLst>
              <a:path extrusionOk="0" h="65959" w="197969">
                <a:moveTo>
                  <a:pt x="197968" y="7508"/>
                </a:moveTo>
                <a:cubicBezTo>
                  <a:pt x="197208" y="7083"/>
                  <a:pt x="196388" y="6657"/>
                  <a:pt x="195597" y="6292"/>
                </a:cubicBezTo>
                <a:cubicBezTo>
                  <a:pt x="182466" y="61"/>
                  <a:pt x="166539" y="0"/>
                  <a:pt x="153378" y="6231"/>
                </a:cubicBezTo>
                <a:cubicBezTo>
                  <a:pt x="137268" y="13891"/>
                  <a:pt x="124897" y="25381"/>
                  <a:pt x="105504" y="27843"/>
                </a:cubicBezTo>
                <a:cubicBezTo>
                  <a:pt x="85139" y="30426"/>
                  <a:pt x="65686" y="20517"/>
                  <a:pt x="46385" y="27600"/>
                </a:cubicBezTo>
                <a:cubicBezTo>
                  <a:pt x="34652" y="31885"/>
                  <a:pt x="27722" y="43709"/>
                  <a:pt x="19029" y="52676"/>
                </a:cubicBezTo>
                <a:cubicBezTo>
                  <a:pt x="13527" y="58360"/>
                  <a:pt x="7022" y="62767"/>
                  <a:pt x="1" y="65959"/>
                </a:cubicBezTo>
                <a:lnTo>
                  <a:pt x="197968" y="6595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rot="10800000">
            <a:off x="-323549" y="-459789"/>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10800000">
            <a:off x="7662081" y="-577738"/>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rot="10800000">
            <a:off x="5753914" y="-550000"/>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10800000">
            <a:off x="7477982" y="-550000"/>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rot="10800000">
            <a:off x="6914751" y="3428910"/>
            <a:ext cx="3221171" cy="1963643"/>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88" name="Shape 8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9" name="Shape 89"/>
        <p:cNvGrpSpPr/>
        <p:nvPr/>
      </p:nvGrpSpPr>
      <p:grpSpPr>
        <a:xfrm>
          <a:off x="0" y="0"/>
          <a:ext cx="0" cy="0"/>
          <a:chOff x="0" y="0"/>
          <a:chExt cx="0" cy="0"/>
        </a:xfrm>
      </p:grpSpPr>
      <p:sp>
        <p:nvSpPr>
          <p:cNvPr id="90" name="Google Shape;90;p16"/>
          <p:cNvSpPr txBox="1"/>
          <p:nvPr>
            <p:ph type="title"/>
          </p:nvPr>
        </p:nvSpPr>
        <p:spPr>
          <a:xfrm>
            <a:off x="720000" y="18748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6"/>
          <p:cNvSpPr txBox="1"/>
          <p:nvPr>
            <p:ph hasCustomPrompt="1" idx="2" type="title"/>
          </p:nvPr>
        </p:nvSpPr>
        <p:spPr>
          <a:xfrm>
            <a:off x="7200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6"/>
          <p:cNvSpPr txBox="1"/>
          <p:nvPr>
            <p:ph idx="1" type="subTitle"/>
          </p:nvPr>
        </p:nvSpPr>
        <p:spPr>
          <a:xfrm>
            <a:off x="720000" y="2325813"/>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 name="Google Shape;93;p16"/>
          <p:cNvSpPr txBox="1"/>
          <p:nvPr>
            <p:ph idx="3" type="title"/>
          </p:nvPr>
        </p:nvSpPr>
        <p:spPr>
          <a:xfrm>
            <a:off x="3327300" y="1874875"/>
            <a:ext cx="259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6"/>
          <p:cNvSpPr txBox="1"/>
          <p:nvPr>
            <p:ph hasCustomPrompt="1" idx="4" type="title"/>
          </p:nvPr>
        </p:nvSpPr>
        <p:spPr>
          <a:xfrm>
            <a:off x="33273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6"/>
          <p:cNvSpPr txBox="1"/>
          <p:nvPr>
            <p:ph idx="5" type="subTitle"/>
          </p:nvPr>
        </p:nvSpPr>
        <p:spPr>
          <a:xfrm>
            <a:off x="3327300" y="2329300"/>
            <a:ext cx="2597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6" name="Google Shape;96;p16"/>
          <p:cNvSpPr txBox="1"/>
          <p:nvPr>
            <p:ph idx="6" type="title"/>
          </p:nvPr>
        </p:nvSpPr>
        <p:spPr>
          <a:xfrm>
            <a:off x="6087600" y="18748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6"/>
          <p:cNvSpPr txBox="1"/>
          <p:nvPr>
            <p:ph hasCustomPrompt="1" idx="7" type="title"/>
          </p:nvPr>
        </p:nvSpPr>
        <p:spPr>
          <a:xfrm>
            <a:off x="60876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6"/>
          <p:cNvSpPr txBox="1"/>
          <p:nvPr>
            <p:ph idx="8" type="subTitle"/>
          </p:nvPr>
        </p:nvSpPr>
        <p:spPr>
          <a:xfrm>
            <a:off x="6087600" y="23293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9" name="Google Shape;99;p16"/>
          <p:cNvSpPr txBox="1"/>
          <p:nvPr>
            <p:ph idx="9" type="title"/>
          </p:nvPr>
        </p:nvSpPr>
        <p:spPr>
          <a:xfrm>
            <a:off x="720000" y="36642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16"/>
          <p:cNvSpPr txBox="1"/>
          <p:nvPr>
            <p:ph hasCustomPrompt="1" idx="13" type="title"/>
          </p:nvPr>
        </p:nvSpPr>
        <p:spPr>
          <a:xfrm>
            <a:off x="720000" y="31199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6"/>
          <p:cNvSpPr txBox="1"/>
          <p:nvPr>
            <p:ph idx="14" type="subTitle"/>
          </p:nvPr>
        </p:nvSpPr>
        <p:spPr>
          <a:xfrm>
            <a:off x="720000" y="41187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2" name="Google Shape;102;p16"/>
          <p:cNvSpPr txBox="1"/>
          <p:nvPr>
            <p:ph idx="15" type="title"/>
          </p:nvPr>
        </p:nvSpPr>
        <p:spPr>
          <a:xfrm>
            <a:off x="3327300" y="3664275"/>
            <a:ext cx="259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6"/>
          <p:cNvSpPr txBox="1"/>
          <p:nvPr>
            <p:ph hasCustomPrompt="1" idx="16" type="title"/>
          </p:nvPr>
        </p:nvSpPr>
        <p:spPr>
          <a:xfrm>
            <a:off x="3327300" y="31199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6"/>
          <p:cNvSpPr txBox="1"/>
          <p:nvPr>
            <p:ph idx="17" type="subTitle"/>
          </p:nvPr>
        </p:nvSpPr>
        <p:spPr>
          <a:xfrm>
            <a:off x="3327300" y="4118700"/>
            <a:ext cx="2597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5" name="Google Shape;105;p16"/>
          <p:cNvSpPr txBox="1"/>
          <p:nvPr>
            <p:ph idx="18" type="title"/>
          </p:nvPr>
        </p:nvSpPr>
        <p:spPr>
          <a:xfrm>
            <a:off x="6087600" y="36642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6"/>
          <p:cNvSpPr txBox="1"/>
          <p:nvPr>
            <p:ph hasCustomPrompt="1" idx="19" type="title"/>
          </p:nvPr>
        </p:nvSpPr>
        <p:spPr>
          <a:xfrm>
            <a:off x="6087600" y="3119975"/>
            <a:ext cx="13341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6"/>
          <p:cNvSpPr txBox="1"/>
          <p:nvPr>
            <p:ph idx="20" type="subTitle"/>
          </p:nvPr>
        </p:nvSpPr>
        <p:spPr>
          <a:xfrm>
            <a:off x="6087600" y="41187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8" name="Google Shape;108;p16"/>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 name="Google Shape;109;p16"/>
          <p:cNvSpPr/>
          <p:nvPr/>
        </p:nvSpPr>
        <p:spPr>
          <a:xfrm flipH="1">
            <a:off x="6449100" y="-437475"/>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rot="10800000">
            <a:off x="7074850" y="-6262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rgbClr val="46A9E7">
            <a:alpha val="7140"/>
          </a:srgbClr>
        </a:solidFill>
      </p:bgPr>
    </p:bg>
    <p:spTree>
      <p:nvGrpSpPr>
        <p:cNvPr id="111" name="Shape 111"/>
        <p:cNvGrpSpPr/>
        <p:nvPr/>
      </p:nvGrpSpPr>
      <p:grpSpPr>
        <a:xfrm>
          <a:off x="0" y="0"/>
          <a:ext cx="0" cy="0"/>
          <a:chOff x="0" y="0"/>
          <a:chExt cx="0" cy="0"/>
        </a:xfrm>
      </p:grpSpPr>
      <p:sp>
        <p:nvSpPr>
          <p:cNvPr id="112" name="Google Shape;112;p17"/>
          <p:cNvSpPr txBox="1"/>
          <p:nvPr>
            <p:ph type="title"/>
          </p:nvPr>
        </p:nvSpPr>
        <p:spPr>
          <a:xfrm>
            <a:off x="2290025" y="3185288"/>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rgbClr val="46A9E7"/>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3" name="Google Shape;113;p17"/>
          <p:cNvSpPr txBox="1"/>
          <p:nvPr>
            <p:ph idx="1" type="subTitle"/>
          </p:nvPr>
        </p:nvSpPr>
        <p:spPr>
          <a:xfrm>
            <a:off x="1708625" y="1426325"/>
            <a:ext cx="5726700" cy="164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solidFill>
                  <a:schemeClr val="lt1"/>
                </a:solidFill>
                <a:latin typeface="Anaheim"/>
                <a:ea typeface="Anaheim"/>
                <a:cs typeface="Anaheim"/>
                <a:sym typeface="Anaheim"/>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14" name="Google Shape;114;p17"/>
          <p:cNvSpPr txBox="1"/>
          <p:nvPr>
            <p:ph idx="12" type="sldNum"/>
          </p:nvPr>
        </p:nvSpPr>
        <p:spPr>
          <a:xfrm>
            <a:off x="8404384" y="46736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15" name="Google Shape;115;p17"/>
          <p:cNvSpPr/>
          <p:nvPr/>
        </p:nvSpPr>
        <p:spPr>
          <a:xfrm flipH="1" rot="10800000">
            <a:off x="659175" y="-328750"/>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flipH="1" rot="10800000">
            <a:off x="-154025" y="-1579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rot="10800000">
            <a:off x="-110700" y="-13290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rot="10800000">
            <a:off x="6425950" y="2109538"/>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rot="10800000">
            <a:off x="6267900" y="3462388"/>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rot="10800000">
            <a:off x="7368975" y="4533838"/>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1" name="Shape 121"/>
        <p:cNvGrpSpPr/>
        <p:nvPr/>
      </p:nvGrpSpPr>
      <p:grpSpPr>
        <a:xfrm>
          <a:off x="0" y="0"/>
          <a:ext cx="0" cy="0"/>
          <a:chOff x="0" y="0"/>
          <a:chExt cx="0" cy="0"/>
        </a:xfrm>
      </p:grpSpPr>
      <p:sp>
        <p:nvSpPr>
          <p:cNvPr id="122" name="Google Shape;122;p18"/>
          <p:cNvSpPr txBox="1"/>
          <p:nvPr>
            <p:ph idx="1" type="subTitle"/>
          </p:nvPr>
        </p:nvSpPr>
        <p:spPr>
          <a:xfrm>
            <a:off x="2525675" y="3178675"/>
            <a:ext cx="4092600" cy="154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 name="Google Shape;123;p18"/>
          <p:cNvSpPr txBox="1"/>
          <p:nvPr>
            <p:ph type="title"/>
          </p:nvPr>
        </p:nvSpPr>
        <p:spPr>
          <a:xfrm>
            <a:off x="2525700" y="2741600"/>
            <a:ext cx="4092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8"/>
          <p:cNvSpPr/>
          <p:nvPr/>
        </p:nvSpPr>
        <p:spPr>
          <a:xfrm flipH="1">
            <a:off x="6761925" y="-156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rot="10800000">
            <a:off x="6946525" y="-75457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flipH="1" rot="10800000">
            <a:off x="-610111" y="-420997"/>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flipH="1" rot="10800000">
            <a:off x="-562185" y="-205384"/>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flipH="1" rot="10800000">
            <a:off x="-562185" y="-393259"/>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29" name="Shape 129"/>
        <p:cNvGrpSpPr/>
        <p:nvPr/>
      </p:nvGrpSpPr>
      <p:grpSpPr>
        <a:xfrm>
          <a:off x="0" y="0"/>
          <a:ext cx="0" cy="0"/>
          <a:chOff x="0" y="0"/>
          <a:chExt cx="0" cy="0"/>
        </a:xfrm>
      </p:grpSpPr>
      <p:sp>
        <p:nvSpPr>
          <p:cNvPr id="130" name="Google Shape;130;p19"/>
          <p:cNvSpPr txBox="1"/>
          <p:nvPr>
            <p:ph idx="1" type="subTitle"/>
          </p:nvPr>
        </p:nvSpPr>
        <p:spPr>
          <a:xfrm>
            <a:off x="813150" y="2327525"/>
            <a:ext cx="3556800" cy="154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rgbClr val="000000"/>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19"/>
          <p:cNvSpPr txBox="1"/>
          <p:nvPr>
            <p:ph type="title"/>
          </p:nvPr>
        </p:nvSpPr>
        <p:spPr>
          <a:xfrm>
            <a:off x="813150" y="1567975"/>
            <a:ext cx="45522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2" name="Google Shape;132;p19"/>
          <p:cNvSpPr/>
          <p:nvPr/>
        </p:nvSpPr>
        <p:spPr>
          <a:xfrm>
            <a:off x="-917811" y="3189990"/>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869885" y="3849437"/>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869885" y="3661564"/>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5" name="Shape 135"/>
        <p:cNvGrpSpPr/>
        <p:nvPr/>
      </p:nvGrpSpPr>
      <p:grpSpPr>
        <a:xfrm>
          <a:off x="0" y="0"/>
          <a:ext cx="0" cy="0"/>
          <a:chOff x="0" y="0"/>
          <a:chExt cx="0" cy="0"/>
        </a:xfrm>
      </p:grpSpPr>
      <p:sp>
        <p:nvSpPr>
          <p:cNvPr id="136" name="Google Shape;136;p20"/>
          <p:cNvSpPr txBox="1"/>
          <p:nvPr>
            <p:ph idx="1" type="subTitle"/>
          </p:nvPr>
        </p:nvSpPr>
        <p:spPr>
          <a:xfrm>
            <a:off x="1181425"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37" name="Google Shape;137;p20"/>
          <p:cNvSpPr txBox="1"/>
          <p:nvPr>
            <p:ph idx="2" type="subTitle"/>
          </p:nvPr>
        </p:nvSpPr>
        <p:spPr>
          <a:xfrm>
            <a:off x="4836300"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38" name="Google Shape;138;p20"/>
          <p:cNvSpPr txBox="1"/>
          <p:nvPr>
            <p:ph idx="3" type="subTitle"/>
          </p:nvPr>
        </p:nvSpPr>
        <p:spPr>
          <a:xfrm>
            <a:off x="1181425"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20"/>
          <p:cNvSpPr txBox="1"/>
          <p:nvPr>
            <p:ph idx="4" type="subTitle"/>
          </p:nvPr>
        </p:nvSpPr>
        <p:spPr>
          <a:xfrm>
            <a:off x="4836300"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2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6A9E7">
            <a:alpha val="7140"/>
          </a:srgbClr>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720000" y="2344400"/>
            <a:ext cx="7704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hasCustomPrompt="1" idx="2" type="title"/>
          </p:nvPr>
        </p:nvSpPr>
        <p:spPr>
          <a:xfrm>
            <a:off x="2996550" y="1502600"/>
            <a:ext cx="3150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 name="Google Shape;24;p3"/>
          <p:cNvSpPr txBox="1"/>
          <p:nvPr>
            <p:ph idx="1" type="subTitle"/>
          </p:nvPr>
        </p:nvSpPr>
        <p:spPr>
          <a:xfrm>
            <a:off x="2391925" y="3132175"/>
            <a:ext cx="43602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 name="Google Shape;25;p3"/>
          <p:cNvSpPr/>
          <p:nvPr/>
        </p:nvSpPr>
        <p:spPr>
          <a:xfrm rot="-5400000">
            <a:off x="5038149" y="-109009"/>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6050126" y="-494318"/>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7829613"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5400000">
            <a:off x="263245" y="-1358480"/>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2117939" y="1205889"/>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5400000">
            <a:off x="-562154" y="-349897"/>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41" name="Shape 141"/>
        <p:cNvGrpSpPr/>
        <p:nvPr/>
      </p:nvGrpSpPr>
      <p:grpSpPr>
        <a:xfrm>
          <a:off x="0" y="0"/>
          <a:ext cx="0" cy="0"/>
          <a:chOff x="0" y="0"/>
          <a:chExt cx="0" cy="0"/>
        </a:xfrm>
      </p:grpSpPr>
      <p:sp>
        <p:nvSpPr>
          <p:cNvPr id="142" name="Google Shape;142;p21"/>
          <p:cNvSpPr txBox="1"/>
          <p:nvPr>
            <p:ph type="title"/>
          </p:nvPr>
        </p:nvSpPr>
        <p:spPr>
          <a:xfrm>
            <a:off x="7200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21"/>
          <p:cNvSpPr txBox="1"/>
          <p:nvPr>
            <p:ph idx="1" type="subTitle"/>
          </p:nvPr>
        </p:nvSpPr>
        <p:spPr>
          <a:xfrm>
            <a:off x="8172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21"/>
          <p:cNvSpPr txBox="1"/>
          <p:nvPr>
            <p:ph idx="2" type="title"/>
          </p:nvPr>
        </p:nvSpPr>
        <p:spPr>
          <a:xfrm>
            <a:off x="34038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21"/>
          <p:cNvSpPr txBox="1"/>
          <p:nvPr>
            <p:ph idx="3" type="subTitle"/>
          </p:nvPr>
        </p:nvSpPr>
        <p:spPr>
          <a:xfrm>
            <a:off x="35010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1"/>
          <p:cNvSpPr txBox="1"/>
          <p:nvPr>
            <p:ph idx="4" type="title"/>
          </p:nvPr>
        </p:nvSpPr>
        <p:spPr>
          <a:xfrm>
            <a:off x="60876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7" name="Google Shape;147;p21"/>
          <p:cNvSpPr txBox="1"/>
          <p:nvPr>
            <p:ph idx="5" type="subTitle"/>
          </p:nvPr>
        </p:nvSpPr>
        <p:spPr>
          <a:xfrm>
            <a:off x="61848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21"/>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solidFill>
                  <a:srgbClr val="46A9E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 name="Google Shape;149;p21"/>
          <p:cNvSpPr/>
          <p:nvPr/>
        </p:nvSpPr>
        <p:spPr>
          <a:xfrm rot="10800000">
            <a:off x="-219050" y="-149750"/>
            <a:ext cx="3481850" cy="3311625"/>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rgbClr val="9ED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rot="10800000">
            <a:off x="-219050" y="-51025"/>
            <a:ext cx="2351150" cy="2750075"/>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rot="10800000">
            <a:off x="-219050" y="-43625"/>
            <a:ext cx="1530450" cy="942275"/>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rgbClr val="E6F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rot="10800000">
            <a:off x="7009450" y="-83500"/>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rgbClr val="9ED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rot="10800000">
            <a:off x="6843025" y="-5842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rot="10800000">
            <a:off x="7596825" y="-51025"/>
            <a:ext cx="1545650" cy="1464325"/>
          </a:xfrm>
          <a:custGeom>
            <a:rect b="b" l="l" r="r" t="t"/>
            <a:pathLst>
              <a:path extrusionOk="0" h="58573" w="61826">
                <a:moveTo>
                  <a:pt x="0" y="58573"/>
                </a:moveTo>
                <a:lnTo>
                  <a:pt x="61612" y="58573"/>
                </a:lnTo>
                <a:cubicBezTo>
                  <a:pt x="61825" y="43648"/>
                  <a:pt x="52828" y="28177"/>
                  <a:pt x="30213" y="25776"/>
                </a:cubicBezTo>
                <a:cubicBezTo>
                  <a:pt x="9605" y="23618"/>
                  <a:pt x="5623" y="14469"/>
                  <a:pt x="0" y="0"/>
                </a:cubicBezTo>
                <a:close/>
              </a:path>
            </a:pathLst>
          </a:custGeom>
          <a:solidFill>
            <a:srgbClr val="E6F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rgbClr val="46A9E7">
            <a:alpha val="7140"/>
          </a:srgbClr>
        </a:solidFill>
      </p:bgPr>
    </p:bg>
    <p:spTree>
      <p:nvGrpSpPr>
        <p:cNvPr id="155" name="Shape 155"/>
        <p:cNvGrpSpPr/>
        <p:nvPr/>
      </p:nvGrpSpPr>
      <p:grpSpPr>
        <a:xfrm>
          <a:off x="0" y="0"/>
          <a:ext cx="0" cy="0"/>
          <a:chOff x="0" y="0"/>
          <a:chExt cx="0" cy="0"/>
        </a:xfrm>
      </p:grpSpPr>
      <p:sp>
        <p:nvSpPr>
          <p:cNvPr id="156" name="Google Shape;156;p22"/>
          <p:cNvSpPr txBox="1"/>
          <p:nvPr>
            <p:ph type="title"/>
          </p:nvPr>
        </p:nvSpPr>
        <p:spPr>
          <a:xfrm>
            <a:off x="720000" y="200596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57" name="Google Shape;157;p22"/>
          <p:cNvSpPr txBox="1"/>
          <p:nvPr>
            <p:ph idx="1" type="subTitle"/>
          </p:nvPr>
        </p:nvSpPr>
        <p:spPr>
          <a:xfrm>
            <a:off x="720000" y="2486625"/>
            <a:ext cx="2336400" cy="6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58" name="Google Shape;158;p22"/>
          <p:cNvSpPr txBox="1"/>
          <p:nvPr>
            <p:ph idx="2" type="title"/>
          </p:nvPr>
        </p:nvSpPr>
        <p:spPr>
          <a:xfrm>
            <a:off x="3403800" y="31966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59" name="Google Shape;159;p22"/>
          <p:cNvSpPr txBox="1"/>
          <p:nvPr>
            <p:ph idx="3" type="subTitle"/>
          </p:nvPr>
        </p:nvSpPr>
        <p:spPr>
          <a:xfrm>
            <a:off x="3403800" y="3680075"/>
            <a:ext cx="2336400" cy="6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0" name="Google Shape;160;p22"/>
          <p:cNvSpPr txBox="1"/>
          <p:nvPr>
            <p:ph idx="4" type="title"/>
          </p:nvPr>
        </p:nvSpPr>
        <p:spPr>
          <a:xfrm>
            <a:off x="6087600" y="2005975"/>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61" name="Google Shape;161;p22"/>
          <p:cNvSpPr txBox="1"/>
          <p:nvPr>
            <p:ph idx="5" type="subTitle"/>
          </p:nvPr>
        </p:nvSpPr>
        <p:spPr>
          <a:xfrm>
            <a:off x="6087600" y="2486625"/>
            <a:ext cx="2336400" cy="62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62" name="Google Shape;162;p22"/>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3" name="Google Shape;163;p22"/>
          <p:cNvSpPr/>
          <p:nvPr/>
        </p:nvSpPr>
        <p:spPr>
          <a:xfrm rot="10800000">
            <a:off x="6991659" y="-122584"/>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rot="10800000">
            <a:off x="6900558" y="-1252942"/>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rot="5400000">
            <a:off x="-2588701" y="-655561"/>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rot="5400000">
            <a:off x="-1464316" y="-665634"/>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rot="5400000">
            <a:off x="-291171" y="-1550681"/>
            <a:ext cx="2333265" cy="3351228"/>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68" name="Shape 168"/>
        <p:cNvGrpSpPr/>
        <p:nvPr/>
      </p:nvGrpSpPr>
      <p:grpSpPr>
        <a:xfrm>
          <a:off x="0" y="0"/>
          <a:ext cx="0" cy="0"/>
          <a:chOff x="0" y="0"/>
          <a:chExt cx="0" cy="0"/>
        </a:xfrm>
      </p:grpSpPr>
      <p:sp>
        <p:nvSpPr>
          <p:cNvPr id="169" name="Google Shape;169;p23"/>
          <p:cNvSpPr txBox="1"/>
          <p:nvPr>
            <p:ph type="title"/>
          </p:nvPr>
        </p:nvSpPr>
        <p:spPr>
          <a:xfrm>
            <a:off x="119586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0" name="Google Shape;170;p23"/>
          <p:cNvSpPr txBox="1"/>
          <p:nvPr>
            <p:ph idx="1" type="subTitle"/>
          </p:nvPr>
        </p:nvSpPr>
        <p:spPr>
          <a:xfrm>
            <a:off x="119586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1" name="Google Shape;171;p23"/>
          <p:cNvSpPr txBox="1"/>
          <p:nvPr>
            <p:ph idx="2" type="title"/>
          </p:nvPr>
        </p:nvSpPr>
        <p:spPr>
          <a:xfrm>
            <a:off x="508104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 name="Google Shape;172;p23"/>
          <p:cNvSpPr txBox="1"/>
          <p:nvPr>
            <p:ph idx="3" type="subTitle"/>
          </p:nvPr>
        </p:nvSpPr>
        <p:spPr>
          <a:xfrm>
            <a:off x="508104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23"/>
          <p:cNvSpPr txBox="1"/>
          <p:nvPr>
            <p:ph idx="4" type="title"/>
          </p:nvPr>
        </p:nvSpPr>
        <p:spPr>
          <a:xfrm>
            <a:off x="119586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4" name="Google Shape;174;p23"/>
          <p:cNvSpPr txBox="1"/>
          <p:nvPr>
            <p:ph idx="5" type="subTitle"/>
          </p:nvPr>
        </p:nvSpPr>
        <p:spPr>
          <a:xfrm>
            <a:off x="119586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23"/>
          <p:cNvSpPr txBox="1"/>
          <p:nvPr>
            <p:ph idx="6" type="title"/>
          </p:nvPr>
        </p:nvSpPr>
        <p:spPr>
          <a:xfrm>
            <a:off x="508104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6" name="Google Shape;176;p23"/>
          <p:cNvSpPr txBox="1"/>
          <p:nvPr>
            <p:ph idx="7" type="subTitle"/>
          </p:nvPr>
        </p:nvSpPr>
        <p:spPr>
          <a:xfrm>
            <a:off x="508104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23"/>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78" name="Shape 178"/>
        <p:cNvGrpSpPr/>
        <p:nvPr/>
      </p:nvGrpSpPr>
      <p:grpSpPr>
        <a:xfrm>
          <a:off x="0" y="0"/>
          <a:ext cx="0" cy="0"/>
          <a:chOff x="0" y="0"/>
          <a:chExt cx="0" cy="0"/>
        </a:xfrm>
      </p:grpSpPr>
      <p:sp>
        <p:nvSpPr>
          <p:cNvPr id="179" name="Google Shape;179;p24"/>
          <p:cNvSpPr txBox="1"/>
          <p:nvPr>
            <p:ph type="title"/>
          </p:nvPr>
        </p:nvSpPr>
        <p:spPr>
          <a:xfrm>
            <a:off x="720000"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0" name="Google Shape;180;p24"/>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4"/>
          <p:cNvSpPr txBox="1"/>
          <p:nvPr>
            <p:ph idx="2" type="title"/>
          </p:nvPr>
        </p:nvSpPr>
        <p:spPr>
          <a:xfrm>
            <a:off x="3419269"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2" name="Google Shape;182;p24"/>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24"/>
          <p:cNvSpPr txBox="1"/>
          <p:nvPr>
            <p:ph idx="4" type="title"/>
          </p:nvPr>
        </p:nvSpPr>
        <p:spPr>
          <a:xfrm>
            <a:off x="720000"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 name="Google Shape;184;p24"/>
          <p:cNvSpPr txBox="1"/>
          <p:nvPr>
            <p:ph idx="5" type="subTitle"/>
          </p:nvPr>
        </p:nvSpPr>
        <p:spPr>
          <a:xfrm>
            <a:off x="720000"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 name="Google Shape;185;p24"/>
          <p:cNvSpPr txBox="1"/>
          <p:nvPr>
            <p:ph idx="6" type="title"/>
          </p:nvPr>
        </p:nvSpPr>
        <p:spPr>
          <a:xfrm>
            <a:off x="3419269"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6" name="Google Shape;186;p24"/>
          <p:cNvSpPr txBox="1"/>
          <p:nvPr>
            <p:ph idx="7" type="subTitle"/>
          </p:nvPr>
        </p:nvSpPr>
        <p:spPr>
          <a:xfrm>
            <a:off x="3419269"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24"/>
          <p:cNvSpPr txBox="1"/>
          <p:nvPr>
            <p:ph idx="8" type="title"/>
          </p:nvPr>
        </p:nvSpPr>
        <p:spPr>
          <a:xfrm>
            <a:off x="6118545"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24"/>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24"/>
          <p:cNvSpPr txBox="1"/>
          <p:nvPr>
            <p:ph idx="13" type="title"/>
          </p:nvPr>
        </p:nvSpPr>
        <p:spPr>
          <a:xfrm>
            <a:off x="6118545"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24"/>
          <p:cNvSpPr txBox="1"/>
          <p:nvPr>
            <p:ph idx="14" type="subTitle"/>
          </p:nvPr>
        </p:nvSpPr>
        <p:spPr>
          <a:xfrm>
            <a:off x="6118545"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4"/>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rgbClr val="46A9E7">
            <a:alpha val="7140"/>
          </a:srgbClr>
        </a:solidFill>
      </p:bgPr>
    </p:bg>
    <p:spTree>
      <p:nvGrpSpPr>
        <p:cNvPr id="192" name="Shape 192"/>
        <p:cNvGrpSpPr/>
        <p:nvPr/>
      </p:nvGrpSpPr>
      <p:grpSpPr>
        <a:xfrm>
          <a:off x="0" y="0"/>
          <a:ext cx="0" cy="0"/>
          <a:chOff x="0" y="0"/>
          <a:chExt cx="0" cy="0"/>
        </a:xfrm>
      </p:grpSpPr>
      <p:sp>
        <p:nvSpPr>
          <p:cNvPr id="193" name="Google Shape;193;p25"/>
          <p:cNvSpPr txBox="1"/>
          <p:nvPr>
            <p:ph hasCustomPrompt="1" type="title"/>
          </p:nvPr>
        </p:nvSpPr>
        <p:spPr>
          <a:xfrm>
            <a:off x="1284000" y="422700"/>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94" name="Google Shape;194;p25"/>
          <p:cNvSpPr txBox="1"/>
          <p:nvPr>
            <p:ph idx="1" type="subTitle"/>
          </p:nvPr>
        </p:nvSpPr>
        <p:spPr>
          <a:xfrm>
            <a:off x="1284000" y="1251000"/>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5" name="Google Shape;195;p25"/>
          <p:cNvSpPr txBox="1"/>
          <p:nvPr>
            <p:ph hasCustomPrompt="1" idx="2" type="title"/>
          </p:nvPr>
        </p:nvSpPr>
        <p:spPr>
          <a:xfrm>
            <a:off x="1284000" y="187883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96" name="Google Shape;196;p25"/>
          <p:cNvSpPr txBox="1"/>
          <p:nvPr>
            <p:ph idx="3" type="subTitle"/>
          </p:nvPr>
        </p:nvSpPr>
        <p:spPr>
          <a:xfrm>
            <a:off x="1284000" y="2707138"/>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7" name="Google Shape;197;p25"/>
          <p:cNvSpPr txBox="1"/>
          <p:nvPr>
            <p:ph hasCustomPrompt="1" idx="4" type="title"/>
          </p:nvPr>
        </p:nvSpPr>
        <p:spPr>
          <a:xfrm>
            <a:off x="1284000" y="333498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98" name="Google Shape;198;p25"/>
          <p:cNvSpPr txBox="1"/>
          <p:nvPr>
            <p:ph idx="5" type="subTitle"/>
          </p:nvPr>
        </p:nvSpPr>
        <p:spPr>
          <a:xfrm>
            <a:off x="1284000" y="4163288"/>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9" name="Google Shape;199;p25"/>
          <p:cNvSpPr/>
          <p:nvPr/>
        </p:nvSpPr>
        <p:spPr>
          <a:xfrm rot="5400000">
            <a:off x="-524808" y="1494138"/>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rot="5400000">
            <a:off x="-5817" y="263978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rot="5400000">
            <a:off x="-674076" y="441927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rot="-5400000">
            <a:off x="5073598" y="30954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rot="-5400000">
            <a:off x="4698222" y="1827745"/>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rot="-5400000">
            <a:off x="5697212" y="28267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05" name="Shape 205"/>
        <p:cNvGrpSpPr/>
        <p:nvPr/>
      </p:nvGrpSpPr>
      <p:grpSpPr>
        <a:xfrm>
          <a:off x="0" y="0"/>
          <a:ext cx="0" cy="0"/>
          <a:chOff x="0" y="0"/>
          <a:chExt cx="0" cy="0"/>
        </a:xfrm>
      </p:grpSpPr>
      <p:sp>
        <p:nvSpPr>
          <p:cNvPr id="206" name="Google Shape;206;p26"/>
          <p:cNvSpPr txBox="1"/>
          <p:nvPr>
            <p:ph type="ctrTitle"/>
          </p:nvPr>
        </p:nvSpPr>
        <p:spPr>
          <a:xfrm>
            <a:off x="2429950" y="66982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7" name="Google Shape;207;p26"/>
          <p:cNvSpPr txBox="1"/>
          <p:nvPr>
            <p:ph idx="1" type="subTitle"/>
          </p:nvPr>
        </p:nvSpPr>
        <p:spPr>
          <a:xfrm>
            <a:off x="2425075" y="1835350"/>
            <a:ext cx="4293900" cy="109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8" name="Google Shape;208;p26"/>
          <p:cNvSpPr txBox="1"/>
          <p:nvPr/>
        </p:nvSpPr>
        <p:spPr>
          <a:xfrm>
            <a:off x="2425075" y="4211600"/>
            <a:ext cx="4293900" cy="3969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000">
                <a:solidFill>
                  <a:schemeClr val="dk1"/>
                </a:solidFill>
                <a:latin typeface="Anaheim"/>
                <a:ea typeface="Anaheim"/>
                <a:cs typeface="Anaheim"/>
                <a:sym typeface="Anaheim"/>
              </a:rPr>
              <a:t>CREDITS: This presentation template was created by </a:t>
            </a:r>
            <a:r>
              <a:rPr b="1" lang="en" sz="1000">
                <a:solidFill>
                  <a:schemeClr val="dk1"/>
                </a:solidFill>
                <a:uFill>
                  <a:noFill/>
                </a:uFill>
                <a:latin typeface="Anaheim"/>
                <a:ea typeface="Anaheim"/>
                <a:cs typeface="Anaheim"/>
                <a:sym typeface="Anaheim"/>
                <a:hlinkClick r:id="rId2">
                  <a:extLst>
                    <a:ext uri="{A12FA001-AC4F-418D-AE19-62706E023703}">
                      <ahyp:hlinkClr val="tx"/>
                    </a:ext>
                  </a:extLst>
                </a:hlinkClick>
              </a:rPr>
              <a:t>Slidesgo</a:t>
            </a:r>
            <a:r>
              <a:rPr lang="en" sz="1000">
                <a:solidFill>
                  <a:schemeClr val="dk1"/>
                </a:solidFill>
                <a:latin typeface="Anaheim"/>
                <a:ea typeface="Anaheim"/>
                <a:cs typeface="Anaheim"/>
                <a:sym typeface="Anaheim"/>
              </a:rPr>
              <a:t>, including icons by </a:t>
            </a:r>
            <a:r>
              <a:rPr b="1" lang="en" sz="1000">
                <a:solidFill>
                  <a:schemeClr val="dk1"/>
                </a:solidFill>
                <a:uFill>
                  <a:noFill/>
                </a:uFill>
                <a:latin typeface="Anaheim"/>
                <a:ea typeface="Anaheim"/>
                <a:cs typeface="Anaheim"/>
                <a:sym typeface="Anaheim"/>
                <a:hlinkClick r:id="rId3">
                  <a:extLst>
                    <a:ext uri="{A12FA001-AC4F-418D-AE19-62706E023703}">
                      <ahyp:hlinkClr val="tx"/>
                    </a:ext>
                  </a:extLst>
                </a:hlinkClick>
              </a:rPr>
              <a:t>Flaticon</a:t>
            </a:r>
            <a:r>
              <a:rPr b="1" lang="en" sz="1000">
                <a:solidFill>
                  <a:schemeClr val="dk1"/>
                </a:solidFill>
                <a:latin typeface="Anaheim"/>
                <a:ea typeface="Anaheim"/>
                <a:cs typeface="Anaheim"/>
                <a:sym typeface="Anaheim"/>
              </a:rPr>
              <a:t> </a:t>
            </a:r>
            <a:r>
              <a:rPr lang="en" sz="1000">
                <a:solidFill>
                  <a:schemeClr val="dk1"/>
                </a:solidFill>
                <a:latin typeface="Anaheim"/>
                <a:ea typeface="Anaheim"/>
                <a:cs typeface="Anaheim"/>
                <a:sym typeface="Anaheim"/>
              </a:rPr>
              <a:t>and infographics &amp; images by </a:t>
            </a:r>
            <a:r>
              <a:rPr b="1" lang="en" sz="1000">
                <a:solidFill>
                  <a:schemeClr val="dk1"/>
                </a:solidFill>
                <a:uFill>
                  <a:noFill/>
                </a:uFill>
                <a:latin typeface="Anaheim"/>
                <a:ea typeface="Anaheim"/>
                <a:cs typeface="Anaheim"/>
                <a:sym typeface="Anaheim"/>
                <a:hlinkClick r:id="rId4">
                  <a:extLst>
                    <a:ext uri="{A12FA001-AC4F-418D-AE19-62706E023703}">
                      <ahyp:hlinkClr val="tx"/>
                    </a:ext>
                  </a:extLst>
                </a:hlinkClick>
              </a:rPr>
              <a:t>Freepik</a:t>
            </a:r>
            <a:endParaRPr>
              <a:solidFill>
                <a:srgbClr val="000000"/>
              </a:solidFill>
              <a:latin typeface="Anaheim"/>
              <a:ea typeface="Anaheim"/>
              <a:cs typeface="Anaheim"/>
              <a:sym typeface="Anaheim"/>
            </a:endParaRPr>
          </a:p>
        </p:txBody>
      </p:sp>
      <p:sp>
        <p:nvSpPr>
          <p:cNvPr id="209" name="Google Shape;209;p26"/>
          <p:cNvSpPr/>
          <p:nvPr/>
        </p:nvSpPr>
        <p:spPr>
          <a:xfrm flipH="1" rot="5400000">
            <a:off x="-1022808" y="-109009"/>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flipH="1" rot="5400000">
            <a:off x="-503817" y="-494318"/>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flipH="1" rot="5400000">
            <a:off x="-1172076"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flipH="1" rot="-5400000">
            <a:off x="5805848" y="-1358480"/>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6"/>
          <p:cNvSpPr/>
          <p:nvPr/>
        </p:nvSpPr>
        <p:spPr>
          <a:xfrm flipH="1" rot="-5400000">
            <a:off x="5430472" y="1205888"/>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flipH="1" rot="-5400000">
            <a:off x="6429462" y="-349897"/>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p:nvPr/>
        </p:nvSpPr>
        <p:spPr>
          <a:xfrm flipH="1" rot="-5400000">
            <a:off x="6846899" y="739763"/>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
          <p:cNvSpPr/>
          <p:nvPr/>
        </p:nvSpPr>
        <p:spPr>
          <a:xfrm flipH="1" rot="-5400000">
            <a:off x="7868401" y="178063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nvSpPr>
        <p:spPr>
          <a:xfrm flipH="1" rot="-5400000">
            <a:off x="8390813" y="356012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flipH="1" rot="5400000">
            <a:off x="-1606355" y="20882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flipH="1" rot="5400000">
            <a:off x="-2431754" y="18195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20" name="Shape 220"/>
        <p:cNvGrpSpPr/>
        <p:nvPr/>
      </p:nvGrpSpPr>
      <p:grpSpPr>
        <a:xfrm>
          <a:off x="0" y="0"/>
          <a:ext cx="0" cy="0"/>
          <a:chOff x="0" y="0"/>
          <a:chExt cx="0" cy="0"/>
        </a:xfrm>
      </p:grpSpPr>
      <p:sp>
        <p:nvSpPr>
          <p:cNvPr id="221" name="Google Shape;221;p27"/>
          <p:cNvSpPr/>
          <p:nvPr/>
        </p:nvSpPr>
        <p:spPr>
          <a:xfrm rot="5400000">
            <a:off x="-524808" y="1494138"/>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7"/>
          <p:cNvSpPr/>
          <p:nvPr/>
        </p:nvSpPr>
        <p:spPr>
          <a:xfrm rot="5400000">
            <a:off x="-5817" y="263978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p:nvPr/>
        </p:nvSpPr>
        <p:spPr>
          <a:xfrm rot="5400000">
            <a:off x="-674076" y="441927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p:nvPr/>
        </p:nvSpPr>
        <p:spPr>
          <a:xfrm rot="-5400000">
            <a:off x="5073598" y="30954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rot="-5400000">
            <a:off x="4698222" y="1827745"/>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rot="-5400000">
            <a:off x="5697212" y="28267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27" name="Shape 227"/>
        <p:cNvGrpSpPr/>
        <p:nvPr/>
      </p:nvGrpSpPr>
      <p:grpSpPr>
        <a:xfrm>
          <a:off x="0" y="0"/>
          <a:ext cx="0" cy="0"/>
          <a:chOff x="0" y="0"/>
          <a:chExt cx="0" cy="0"/>
        </a:xfrm>
      </p:grpSpPr>
      <p:sp>
        <p:nvSpPr>
          <p:cNvPr id="228" name="Google Shape;228;p28"/>
          <p:cNvSpPr/>
          <p:nvPr/>
        </p:nvSpPr>
        <p:spPr>
          <a:xfrm flipH="1">
            <a:off x="6761925" y="-156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rot="10800000">
            <a:off x="6946525" y="-75457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flipH="1" rot="10800000">
            <a:off x="-610111" y="-420997"/>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flipH="1" rot="10800000">
            <a:off x="-562185" y="-205384"/>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flipH="1" rot="10800000">
            <a:off x="-562185" y="-393259"/>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233" name="Shape 233"/>
        <p:cNvGrpSpPr/>
        <p:nvPr/>
      </p:nvGrpSpPr>
      <p:grpSpPr>
        <a:xfrm>
          <a:off x="0" y="0"/>
          <a:ext cx="0" cy="0"/>
          <a:chOff x="0" y="0"/>
          <a:chExt cx="0" cy="0"/>
        </a:xfrm>
      </p:grpSpPr>
      <p:sp>
        <p:nvSpPr>
          <p:cNvPr id="234" name="Google Shape;234;p29"/>
          <p:cNvSpPr txBox="1"/>
          <p:nvPr>
            <p:ph idx="12" type="sldNum"/>
          </p:nvPr>
        </p:nvSpPr>
        <p:spPr>
          <a:xfrm>
            <a:off x="8404384" y="46736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5" name="Google Shape;235;p29"/>
          <p:cNvSpPr/>
          <p:nvPr/>
        </p:nvSpPr>
        <p:spPr>
          <a:xfrm flipH="1" rot="10800000">
            <a:off x="659175" y="-328750"/>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flipH="1" rot="10800000">
            <a:off x="-154025" y="-1579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flipH="1" rot="10800000">
            <a:off x="-110700" y="-13290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rot="10800000">
            <a:off x="6425950" y="2109538"/>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rot="10800000">
            <a:off x="6267900" y="3462388"/>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rot="10800000">
            <a:off x="7368975" y="4533838"/>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bg>
      <p:bgPr>
        <a:solidFill>
          <a:srgbClr val="46A9E7">
            <a:alpha val="7140"/>
          </a:srgbClr>
        </a:solidFill>
      </p:bgPr>
    </p:bg>
    <p:spTree>
      <p:nvGrpSpPr>
        <p:cNvPr id="241" name="Shape 241"/>
        <p:cNvGrpSpPr/>
        <p:nvPr/>
      </p:nvGrpSpPr>
      <p:grpSpPr>
        <a:xfrm>
          <a:off x="0" y="0"/>
          <a:ext cx="0" cy="0"/>
          <a:chOff x="0" y="0"/>
          <a:chExt cx="0" cy="0"/>
        </a:xfrm>
      </p:grpSpPr>
      <p:sp>
        <p:nvSpPr>
          <p:cNvPr id="242" name="Google Shape;242;p30"/>
          <p:cNvSpPr txBox="1"/>
          <p:nvPr>
            <p:ph idx="12" type="sldNum"/>
          </p:nvPr>
        </p:nvSpPr>
        <p:spPr>
          <a:xfrm flipH="1" rot="10800000">
            <a:off x="8404384" y="-34888"/>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43" name="Google Shape;243;p30"/>
          <p:cNvSpPr/>
          <p:nvPr/>
        </p:nvSpPr>
        <p:spPr>
          <a:xfrm>
            <a:off x="659175" y="3948438"/>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0"/>
          <p:cNvSpPr/>
          <p:nvPr/>
        </p:nvSpPr>
        <p:spPr>
          <a:xfrm>
            <a:off x="-154025" y="2625688"/>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0"/>
          <p:cNvSpPr/>
          <p:nvPr/>
        </p:nvSpPr>
        <p:spPr>
          <a:xfrm>
            <a:off x="-110700" y="3051988"/>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
          <p:cNvSpPr/>
          <p:nvPr/>
        </p:nvSpPr>
        <p:spPr>
          <a:xfrm flipH="1">
            <a:off x="6425950" y="-328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flipH="1">
            <a:off x="6267900" y="-205150"/>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p:nvPr/>
        </p:nvSpPr>
        <p:spPr>
          <a:xfrm flipH="1">
            <a:off x="7368975" y="-205150"/>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 name="Google Shape;33;p4"/>
          <p:cNvSpPr txBox="1"/>
          <p:nvPr>
            <p:ph idx="1" type="body"/>
          </p:nvPr>
        </p:nvSpPr>
        <p:spPr>
          <a:xfrm>
            <a:off x="720000" y="1152475"/>
            <a:ext cx="7704000" cy="572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34" name="Google Shape;34;p4"/>
          <p:cNvSpPr/>
          <p:nvPr/>
        </p:nvSpPr>
        <p:spPr>
          <a:xfrm flipH="1">
            <a:off x="-2459185" y="-440035"/>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flipH="1">
            <a:off x="738295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5"/>
          <p:cNvSpPr/>
          <p:nvPr/>
        </p:nvSpPr>
        <p:spPr>
          <a:xfrm>
            <a:off x="53747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idx="1" type="subTitle"/>
          </p:nvPr>
        </p:nvSpPr>
        <p:spPr>
          <a:xfrm>
            <a:off x="1290763" y="2574925"/>
            <a:ext cx="2907600" cy="713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solidFill>
                  <a:schemeClr val="dk1"/>
                </a:solidFill>
                <a:latin typeface="Comfortaa"/>
                <a:ea typeface="Comfortaa"/>
                <a:cs typeface="Comfortaa"/>
                <a:sym typeface="Comforta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9" name="Google Shape;39;p5"/>
          <p:cNvSpPr txBox="1"/>
          <p:nvPr>
            <p:ph idx="2" type="subTitle"/>
          </p:nvPr>
        </p:nvSpPr>
        <p:spPr>
          <a:xfrm>
            <a:off x="4945638" y="25749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solidFill>
                  <a:schemeClr val="dk1"/>
                </a:solidFill>
                <a:latin typeface="Comfortaa"/>
                <a:ea typeface="Comfortaa"/>
                <a:cs typeface="Comfortaa"/>
                <a:sym typeface="Comfortaa"/>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0" name="Google Shape;40;p5"/>
          <p:cNvSpPr txBox="1"/>
          <p:nvPr>
            <p:ph idx="3" type="subTitle"/>
          </p:nvPr>
        </p:nvSpPr>
        <p:spPr>
          <a:xfrm>
            <a:off x="1290763" y="31889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 name="Google Shape;41;p5"/>
          <p:cNvSpPr txBox="1"/>
          <p:nvPr>
            <p:ph idx="4" type="subTitle"/>
          </p:nvPr>
        </p:nvSpPr>
        <p:spPr>
          <a:xfrm>
            <a:off x="4945638" y="31889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 name="Google Shape;42;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 name="Google Shape;43;p5"/>
          <p:cNvSpPr/>
          <p:nvPr/>
        </p:nvSpPr>
        <p:spPr>
          <a:xfrm>
            <a:off x="5156207" y="-733135"/>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242112" y="32069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5" name="Google Shape;45;p5"/>
          <p:cNvSpPr/>
          <p:nvPr/>
        </p:nvSpPr>
        <p:spPr>
          <a:xfrm>
            <a:off x="-209260" y="3466325"/>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6"/>
          <p:cNvSpPr/>
          <p:nvPr/>
        </p:nvSpPr>
        <p:spPr>
          <a:xfrm flipH="1">
            <a:off x="6531075" y="3775775"/>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flipH="1" rot="10800000">
            <a:off x="-126075" y="-8722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flipH="1" rot="10800000">
            <a:off x="-858150" y="-22562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1">
  <p:cSld name="TITLE_ONLY_1">
    <p:spTree>
      <p:nvGrpSpPr>
        <p:cNvPr id="51" name="Shape 51"/>
        <p:cNvGrpSpPr/>
        <p:nvPr/>
      </p:nvGrpSpPr>
      <p:grpSpPr>
        <a:xfrm>
          <a:off x="0" y="0"/>
          <a:ext cx="0" cy="0"/>
          <a:chOff x="0" y="0"/>
          <a:chExt cx="0" cy="0"/>
        </a:xfrm>
      </p:grpSpPr>
      <p:sp>
        <p:nvSpPr>
          <p:cNvPr id="52" name="Google Shape;52;p7"/>
          <p:cNvSpPr/>
          <p:nvPr/>
        </p:nvSpPr>
        <p:spPr>
          <a:xfrm>
            <a:off x="60532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4" name="Google Shape;54;p7"/>
          <p:cNvSpPr/>
          <p:nvPr/>
        </p:nvSpPr>
        <p:spPr>
          <a:xfrm rot="10800000">
            <a:off x="7074850" y="-6262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2">
  <p:cSld name="TITLE_ONLY_1_1">
    <p:spTree>
      <p:nvGrpSpPr>
        <p:cNvPr id="55" name="Shape 55"/>
        <p:cNvGrpSpPr/>
        <p:nvPr/>
      </p:nvGrpSpPr>
      <p:grpSpPr>
        <a:xfrm>
          <a:off x="0" y="0"/>
          <a:ext cx="0" cy="0"/>
          <a:chOff x="0" y="0"/>
          <a:chExt cx="0" cy="0"/>
        </a:xfrm>
      </p:grpSpPr>
      <p:sp>
        <p:nvSpPr>
          <p:cNvPr id="56" name="Google Shape;56;p8"/>
          <p:cNvSpPr/>
          <p:nvPr/>
        </p:nvSpPr>
        <p:spPr>
          <a:xfrm rot="10800000">
            <a:off x="-1899393" y="401454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8" name="Google Shape;58;p8"/>
          <p:cNvSpPr/>
          <p:nvPr/>
        </p:nvSpPr>
        <p:spPr>
          <a:xfrm rot="-5400000">
            <a:off x="7829613"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3">
  <p:cSld name="TITLE_ONLY_1_1_1">
    <p:bg>
      <p:bgPr>
        <a:solidFill>
          <a:srgbClr val="46A9E7">
            <a:alpha val="7140"/>
          </a:srgbClr>
        </a:solidFill>
      </p:bgPr>
    </p:bg>
    <p:spTree>
      <p:nvGrpSpPr>
        <p:cNvPr id="59" name="Shape 59"/>
        <p:cNvGrpSpPr/>
        <p:nvPr/>
      </p:nvGrpSpPr>
      <p:grpSpPr>
        <a:xfrm>
          <a:off x="0" y="0"/>
          <a:ext cx="0" cy="0"/>
          <a:chOff x="0" y="0"/>
          <a:chExt cx="0" cy="0"/>
        </a:xfrm>
      </p:grpSpPr>
      <p:sp>
        <p:nvSpPr>
          <p:cNvPr id="60" name="Google Shape;60;p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 name="Google Shape;61;p9"/>
          <p:cNvSpPr/>
          <p:nvPr/>
        </p:nvSpPr>
        <p:spPr>
          <a:xfrm>
            <a:off x="6284300" y="1801460"/>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7535080" y="2295937"/>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257186" y="2619003"/>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20926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1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 name="Google Shape;67;p10"/>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6A9E7">
            <a:alpha val="714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3500"/>
              <a:buFont typeface="Comfortaa"/>
              <a:buNone/>
              <a:defRPr sz="3500">
                <a:solidFill>
                  <a:schemeClr val="accent1"/>
                </a:solidFill>
                <a:latin typeface="Comfortaa"/>
                <a:ea typeface="Comfortaa"/>
                <a:cs typeface="Comfortaa"/>
                <a:sym typeface="Comforta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indent="-317500" lvl="1" marL="9144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indent="-317500" lvl="2" marL="13716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indent="-317500" lvl="3" marL="18288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indent="-317500" lvl="4" marL="22860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indent="-317500" lvl="5" marL="27432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indent="-317500" lvl="6" marL="32004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indent="-317500" lvl="7" marL="36576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indent="-317500" lvl="8" marL="4114800">
              <a:lnSpc>
                <a:spcPct val="115000"/>
              </a:lnSpc>
              <a:spcBef>
                <a:spcPts val="1600"/>
              </a:spcBef>
              <a:spcAft>
                <a:spcPts val="1600"/>
              </a:spcAft>
              <a:buClr>
                <a:schemeClr val="dk2"/>
              </a:buClr>
              <a:buSzPts val="1400"/>
              <a:buFont typeface="Anaheim"/>
              <a:buChar char="■"/>
              <a:defRPr>
                <a:solidFill>
                  <a:schemeClr val="dk2"/>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idx="1" type="subTitle"/>
          </p:nvPr>
        </p:nvSpPr>
        <p:spPr>
          <a:xfrm>
            <a:off x="2011650" y="1497750"/>
            <a:ext cx="51207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L’architecture logicielle de</a:t>
            </a:r>
            <a:endParaRPr b="1" sz="3000"/>
          </a:p>
        </p:txBody>
      </p:sp>
      <p:pic>
        <p:nvPicPr>
          <p:cNvPr id="254" name="Google Shape;254;p31"/>
          <p:cNvPicPr preferRelativeResize="0"/>
          <p:nvPr/>
        </p:nvPicPr>
        <p:blipFill>
          <a:blip r:embed="rId3">
            <a:alphaModFix/>
          </a:blip>
          <a:stretch>
            <a:fillRect/>
          </a:stretch>
        </p:blipFill>
        <p:spPr>
          <a:xfrm>
            <a:off x="1705550" y="2037212"/>
            <a:ext cx="1069097" cy="1069076"/>
          </a:xfrm>
          <a:prstGeom prst="rect">
            <a:avLst/>
          </a:prstGeom>
          <a:noFill/>
          <a:ln>
            <a:noFill/>
          </a:ln>
        </p:spPr>
      </p:pic>
      <p:sp>
        <p:nvSpPr>
          <p:cNvPr id="255" name="Google Shape;255;p31"/>
          <p:cNvSpPr txBox="1"/>
          <p:nvPr>
            <p:ph idx="4294967295" type="title"/>
          </p:nvPr>
        </p:nvSpPr>
        <p:spPr>
          <a:xfrm>
            <a:off x="2774650" y="2131940"/>
            <a:ext cx="4663800" cy="8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A9F2"/>
                </a:solidFill>
                <a:latin typeface="Roboto"/>
                <a:ea typeface="Roboto"/>
                <a:cs typeface="Roboto"/>
                <a:sym typeface="Roboto"/>
              </a:rPr>
              <a:t>Microsoft Azure</a:t>
            </a:r>
            <a:endParaRPr b="1" sz="4800">
              <a:solidFill>
                <a:srgbClr val="31A9F2"/>
              </a:solidFill>
              <a:latin typeface="Roboto"/>
              <a:ea typeface="Roboto"/>
              <a:cs typeface="Roboto"/>
              <a:sym typeface="Roboto"/>
            </a:endParaRPr>
          </a:p>
        </p:txBody>
      </p:sp>
      <p:pic>
        <p:nvPicPr>
          <p:cNvPr id="256" name="Google Shape;256;p31"/>
          <p:cNvPicPr preferRelativeResize="0"/>
          <p:nvPr/>
        </p:nvPicPr>
        <p:blipFill>
          <a:blip r:embed="rId4">
            <a:alphaModFix/>
          </a:blip>
          <a:stretch>
            <a:fillRect/>
          </a:stretch>
        </p:blipFill>
        <p:spPr>
          <a:xfrm>
            <a:off x="6829500" y="-17175"/>
            <a:ext cx="2314500" cy="920450"/>
          </a:xfrm>
          <a:prstGeom prst="rect">
            <a:avLst/>
          </a:prstGeom>
          <a:noFill/>
          <a:ln>
            <a:noFill/>
          </a:ln>
        </p:spPr>
      </p:pic>
      <p:pic>
        <p:nvPicPr>
          <p:cNvPr id="257" name="Google Shape;257;p31"/>
          <p:cNvPicPr preferRelativeResize="0"/>
          <p:nvPr/>
        </p:nvPicPr>
        <p:blipFill>
          <a:blip r:embed="rId5">
            <a:alphaModFix/>
          </a:blip>
          <a:stretch>
            <a:fillRect/>
          </a:stretch>
        </p:blipFill>
        <p:spPr>
          <a:xfrm>
            <a:off x="214900" y="192737"/>
            <a:ext cx="1416725" cy="500625"/>
          </a:xfrm>
          <a:prstGeom prst="rect">
            <a:avLst/>
          </a:prstGeom>
          <a:noFill/>
          <a:ln>
            <a:noFill/>
          </a:ln>
        </p:spPr>
      </p:pic>
      <p:sp>
        <p:nvSpPr>
          <p:cNvPr id="258" name="Google Shape;258;p31"/>
          <p:cNvSpPr txBox="1"/>
          <p:nvPr/>
        </p:nvSpPr>
        <p:spPr>
          <a:xfrm>
            <a:off x="0" y="4506600"/>
            <a:ext cx="20505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naheim"/>
                <a:ea typeface="Anaheim"/>
                <a:cs typeface="Anaheim"/>
                <a:sym typeface="Anaheim"/>
              </a:rPr>
              <a:t>Mohamed RAHMANI</a:t>
            </a:r>
            <a:endParaRPr>
              <a:solidFill>
                <a:schemeClr val="dk1"/>
              </a:solidFill>
              <a:latin typeface="Anaheim"/>
              <a:ea typeface="Anaheim"/>
              <a:cs typeface="Anaheim"/>
              <a:sym typeface="Anaheim"/>
            </a:endParaRPr>
          </a:p>
          <a:p>
            <a:pPr indent="0" lvl="0" marL="0" rtl="0" algn="l">
              <a:spcBef>
                <a:spcPts val="0"/>
              </a:spcBef>
              <a:spcAft>
                <a:spcPts val="0"/>
              </a:spcAft>
              <a:buNone/>
            </a:pPr>
            <a:r>
              <a:rPr lang="en">
                <a:solidFill>
                  <a:schemeClr val="dk1"/>
                </a:solidFill>
                <a:latin typeface="Anaheim"/>
                <a:ea typeface="Anaheim"/>
                <a:cs typeface="Anaheim"/>
                <a:sym typeface="Anaheim"/>
              </a:rPr>
              <a:t>Nassim BLILIK</a:t>
            </a:r>
            <a:endParaRPr>
              <a:solidFill>
                <a:schemeClr val="dk1"/>
              </a:solidFill>
              <a:latin typeface="Anaheim"/>
              <a:ea typeface="Anaheim"/>
              <a:cs typeface="Anaheim"/>
              <a:sym typeface="Anaheim"/>
            </a:endParaRPr>
          </a:p>
        </p:txBody>
      </p:sp>
      <p:sp>
        <p:nvSpPr>
          <p:cNvPr id="259" name="Google Shape;259;p31"/>
          <p:cNvSpPr txBox="1"/>
          <p:nvPr/>
        </p:nvSpPr>
        <p:spPr>
          <a:xfrm>
            <a:off x="7667700" y="4734000"/>
            <a:ext cx="14763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naheim"/>
                <a:ea typeface="Anaheim"/>
                <a:cs typeface="Anaheim"/>
                <a:sym typeface="Anaheim"/>
              </a:rPr>
              <a:t>M. Aomar OSMANI</a:t>
            </a:r>
            <a:endParaRPr>
              <a:solidFill>
                <a:schemeClr val="dk1"/>
              </a:solidFill>
              <a:latin typeface="Anaheim"/>
              <a:ea typeface="Anaheim"/>
              <a:cs typeface="Anaheim"/>
              <a:sym typeface="Anahei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p:nvPr/>
        </p:nvSpPr>
        <p:spPr>
          <a:xfrm>
            <a:off x="1907425" y="2242900"/>
            <a:ext cx="5498700" cy="27558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379" name="Google Shape;379;p40"/>
          <p:cNvSpPr txBox="1"/>
          <p:nvPr>
            <p:ph idx="4294967295" type="title"/>
          </p:nvPr>
        </p:nvSpPr>
        <p:spPr>
          <a:xfrm>
            <a:off x="518675" y="90200"/>
            <a:ext cx="3871800" cy="3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b.	L’aspect technique</a:t>
            </a:r>
            <a:endParaRPr sz="2000">
              <a:solidFill>
                <a:schemeClr val="dk1"/>
              </a:solidFill>
            </a:endParaRPr>
          </a:p>
        </p:txBody>
      </p:sp>
      <p:graphicFrame>
        <p:nvGraphicFramePr>
          <p:cNvPr id="380" name="Google Shape;380;p40"/>
          <p:cNvGraphicFramePr/>
          <p:nvPr/>
        </p:nvGraphicFramePr>
        <p:xfrm>
          <a:off x="867700" y="5624850"/>
          <a:ext cx="3000000" cy="3000000"/>
        </p:xfrm>
        <a:graphic>
          <a:graphicData uri="http://schemas.openxmlformats.org/drawingml/2006/table">
            <a:tbl>
              <a:tblPr>
                <a:noFill/>
                <a:tableStyleId>{FC6F8221-B7C8-4336-9DB7-6EA73FC99BF9}</a:tableStyleId>
              </a:tblPr>
              <a:tblGrid>
                <a:gridCol w="1809750"/>
                <a:gridCol w="1809750"/>
                <a:gridCol w="1809750"/>
                <a:gridCol w="1809750"/>
              </a:tblGrid>
              <a:tr h="381000">
                <a:tc>
                  <a:txBody>
                    <a:bodyPr/>
                    <a:lstStyle/>
                    <a:p>
                      <a:pPr indent="0" lvl="0" marL="0" rtl="0" algn="l">
                        <a:spcBef>
                          <a:spcPts val="0"/>
                        </a:spcBef>
                        <a:spcAft>
                          <a:spcPts val="0"/>
                        </a:spcAft>
                        <a:buNone/>
                      </a:pPr>
                      <a:r>
                        <a:rPr lang="en" sz="1000"/>
                        <a:t>Fournisseur cloud</a:t>
                      </a:r>
                      <a:endParaRPr sz="1000"/>
                    </a:p>
                  </a:txBody>
                  <a:tcPr marT="91425" marB="91425" marR="91425" marL="91425"/>
                </a:tc>
                <a:tc>
                  <a:txBody>
                    <a:bodyPr/>
                    <a:lstStyle/>
                    <a:p>
                      <a:pPr indent="0" lvl="0" marL="0" rtl="0" algn="l">
                        <a:spcBef>
                          <a:spcPts val="0"/>
                        </a:spcBef>
                        <a:spcAft>
                          <a:spcPts val="0"/>
                        </a:spcAft>
                        <a:buNone/>
                      </a:pPr>
                      <a:r>
                        <a:rPr lang="en" sz="1000"/>
                        <a:t>Amazon Web Services</a:t>
                      </a:r>
                      <a:endParaRPr sz="1000"/>
                    </a:p>
                  </a:txBody>
                  <a:tcPr marT="91425" marB="91425" marR="91425" marL="91425"/>
                </a:tc>
                <a:tc>
                  <a:txBody>
                    <a:bodyPr/>
                    <a:lstStyle/>
                    <a:p>
                      <a:pPr indent="0" lvl="0" marL="0" rtl="0" algn="l">
                        <a:spcBef>
                          <a:spcPts val="0"/>
                        </a:spcBef>
                        <a:spcAft>
                          <a:spcPts val="0"/>
                        </a:spcAft>
                        <a:buNone/>
                      </a:pPr>
                      <a:r>
                        <a:rPr lang="en" sz="1000"/>
                        <a:t>Microsoft Azure</a:t>
                      </a:r>
                      <a:endParaRPr sz="1000"/>
                    </a:p>
                  </a:txBody>
                  <a:tcPr marT="91425" marB="91425" marR="91425" marL="91425"/>
                </a:tc>
                <a:tc>
                  <a:txBody>
                    <a:bodyPr/>
                    <a:lstStyle/>
                    <a:p>
                      <a:pPr indent="0" lvl="0" marL="0" rtl="0" algn="l">
                        <a:spcBef>
                          <a:spcPts val="0"/>
                        </a:spcBef>
                        <a:spcAft>
                          <a:spcPts val="0"/>
                        </a:spcAft>
                        <a:buNone/>
                      </a:pPr>
                      <a:r>
                        <a:rPr lang="en" sz="1000"/>
                        <a:t>Google CLoud</a:t>
                      </a:r>
                      <a:endParaRPr sz="1000"/>
                    </a:p>
                  </a:txBody>
                  <a:tcPr marT="91425" marB="91425" marR="91425" marL="91425"/>
                </a:tc>
              </a:tr>
              <a:tr h="373475">
                <a:tc>
                  <a:txBody>
                    <a:bodyPr/>
                    <a:lstStyle/>
                    <a:p>
                      <a:pPr indent="0" lvl="0" marL="0" rtl="0" algn="l">
                        <a:spcBef>
                          <a:spcPts val="0"/>
                        </a:spcBef>
                        <a:spcAft>
                          <a:spcPts val="0"/>
                        </a:spcAft>
                        <a:buNone/>
                      </a:pPr>
                      <a:r>
                        <a:rPr lang="en" sz="1000"/>
                        <a:t>Type d’utilité visé</a:t>
                      </a:r>
                      <a:endParaRPr sz="1000"/>
                    </a:p>
                  </a:txBody>
                  <a:tcPr marT="91425" marB="91425" marR="91425" marL="91425"/>
                </a:tc>
                <a:tc>
                  <a:txBody>
                    <a:bodyPr/>
                    <a:lstStyle/>
                    <a:p>
                      <a:pPr indent="0" lvl="0" marL="0" rtl="0" algn="l">
                        <a:spcBef>
                          <a:spcPts val="0"/>
                        </a:spcBef>
                        <a:spcAft>
                          <a:spcPts val="0"/>
                        </a:spcAft>
                        <a:buNone/>
                      </a:pPr>
                      <a:r>
                        <a:rPr lang="en" sz="1000"/>
                        <a:t>Infrastructure service</a:t>
                      </a:r>
                      <a:endParaRPr sz="1000"/>
                    </a:p>
                  </a:txBody>
                  <a:tcPr marT="91425" marB="91425" marR="91425" marL="91425">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Platform service</a:t>
                      </a:r>
                      <a:endParaRPr sz="1000"/>
                    </a:p>
                  </a:txBody>
                  <a:tcPr marT="91425" marB="91425" marR="91425" marL="91425">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Platform service</a:t>
                      </a:r>
                      <a:endParaRPr sz="1000"/>
                    </a:p>
                  </a:txBody>
                  <a:tcPr marT="91425" marB="91425" marR="91425" marL="91425">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Nombre de service</a:t>
                      </a:r>
                      <a:endParaRPr sz="1000"/>
                    </a:p>
                  </a:txBody>
                  <a:tcPr marT="91425" marB="91425" marR="91425" marL="91425">
                    <a:lnR cap="flat" cmpd="sng" w="12700">
                      <a:solidFill>
                        <a:srgbClr val="9E9E9E"/>
                      </a:solidFill>
                      <a:prstDash val="solid"/>
                      <a:round/>
                      <a:headEnd len="sm" w="sm" type="none"/>
                      <a:tailEnd len="sm" w="sm" type="none"/>
                    </a:lnR>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+200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+200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+130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Applications visées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Tout type d’application</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Applications windows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Applications web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Régions géographique</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25</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60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Zone de disponibilité</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80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Niveau de calcul</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Niveau du système d’exploitation de la machine virtuel</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Prédéfini par le rôle de l'application</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Prédéfini par l'application web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Stockage du fournisseur</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Amazon SimpleDB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Azure storage service et SQL Data Services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MegaStore</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Autoscaling</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Changement automatique du</a:t>
                      </a:r>
                      <a:endParaRPr sz="1000"/>
                    </a:p>
                    <a:p>
                      <a:pPr indent="0" lvl="0" marL="0" rtl="0" algn="l">
                        <a:spcBef>
                          <a:spcPts val="0"/>
                        </a:spcBef>
                        <a:spcAft>
                          <a:spcPts val="0"/>
                        </a:spcAft>
                        <a:buNone/>
                      </a:pPr>
                      <a:r>
                        <a:rPr lang="en" sz="1000"/>
                        <a:t>nombre de serveur basé sur les paramètres spécifiés par l’utilisateurs</a:t>
                      </a:r>
                      <a:endParaRPr sz="1000"/>
                    </a:p>
                    <a:p>
                      <a:pPr indent="0" lvl="0" marL="0" rtl="0" algn="l">
                        <a:spcBef>
                          <a:spcPts val="0"/>
                        </a:spcBef>
                        <a:spcAft>
                          <a:spcPts val="0"/>
                        </a:spcAft>
                        <a:buNone/>
                      </a:pPr>
                      <a:r>
                        <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Mise à l'échelle automatique basée sur</a:t>
                      </a:r>
                      <a:endParaRPr sz="1000"/>
                    </a:p>
                    <a:p>
                      <a:pPr indent="0" lvl="0" marL="0" rtl="0" algn="l">
                        <a:spcBef>
                          <a:spcPts val="0"/>
                        </a:spcBef>
                        <a:spcAft>
                          <a:spcPts val="0"/>
                        </a:spcAft>
                        <a:buNone/>
                      </a:pPr>
                      <a:r>
                        <a:rPr lang="en" sz="1000"/>
                        <a:t>le rôle de l’application et un</a:t>
                      </a:r>
                      <a:endParaRPr sz="1000"/>
                    </a:p>
                    <a:p>
                      <a:pPr indent="0" lvl="0" marL="0" rtl="0" algn="l">
                        <a:spcBef>
                          <a:spcPts val="0"/>
                        </a:spcBef>
                        <a:spcAft>
                          <a:spcPts val="0"/>
                        </a:spcAft>
                        <a:buNone/>
                      </a:pPr>
                      <a:r>
                        <a:rPr lang="en" sz="1000"/>
                        <a:t>fichier de configuration spécifié par</a:t>
                      </a:r>
                      <a:endParaRPr sz="1000"/>
                    </a:p>
                    <a:p>
                      <a:pPr indent="0" lvl="0" marL="0" rtl="0" algn="l">
                        <a:spcBef>
                          <a:spcPts val="0"/>
                        </a:spcBef>
                        <a:spcAft>
                          <a:spcPts val="0"/>
                        </a:spcAft>
                        <a:buNone/>
                      </a:pPr>
                      <a:r>
                        <a:rPr lang="en" sz="1000"/>
                        <a:t>utilisateurs</a:t>
                      </a:r>
                      <a:endParaRPr sz="1000"/>
                    </a:p>
                    <a:p>
                      <a:pPr indent="0" lvl="0" marL="0" rtl="0" algn="l">
                        <a:spcBef>
                          <a:spcPts val="0"/>
                        </a:spcBef>
                        <a:spcAft>
                          <a:spcPts val="0"/>
                        </a:spcAft>
                        <a:buNone/>
                      </a:pPr>
                      <a:r>
                        <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Mise à l'échelle automatique sans intervention de l’utilisateurs mais informé</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bl>
          </a:graphicData>
        </a:graphic>
      </p:graphicFrame>
      <p:pic>
        <p:nvPicPr>
          <p:cNvPr id="381" name="Google Shape;381;p40"/>
          <p:cNvPicPr preferRelativeResize="0"/>
          <p:nvPr/>
        </p:nvPicPr>
        <p:blipFill>
          <a:blip r:embed="rId3">
            <a:alphaModFix/>
          </a:blip>
          <a:stretch>
            <a:fillRect/>
          </a:stretch>
        </p:blipFill>
        <p:spPr>
          <a:xfrm>
            <a:off x="4638117" y="832651"/>
            <a:ext cx="334024" cy="313487"/>
          </a:xfrm>
          <a:prstGeom prst="rect">
            <a:avLst/>
          </a:prstGeom>
          <a:noFill/>
          <a:ln>
            <a:noFill/>
          </a:ln>
        </p:spPr>
      </p:pic>
      <p:sp>
        <p:nvSpPr>
          <p:cNvPr id="382" name="Google Shape;382;p40"/>
          <p:cNvSpPr txBox="1"/>
          <p:nvPr>
            <p:ph type="title"/>
          </p:nvPr>
        </p:nvSpPr>
        <p:spPr>
          <a:xfrm>
            <a:off x="4972144" y="886480"/>
            <a:ext cx="1488000" cy="22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400">
                <a:solidFill>
                  <a:srgbClr val="31A9F2"/>
                </a:solidFill>
                <a:latin typeface="Roboto"/>
                <a:ea typeface="Roboto"/>
                <a:cs typeface="Roboto"/>
                <a:sym typeface="Roboto"/>
              </a:rPr>
              <a:t>Microsoft Azure</a:t>
            </a:r>
            <a:endParaRPr b="1" sz="1400">
              <a:solidFill>
                <a:srgbClr val="31A9F2"/>
              </a:solidFill>
              <a:latin typeface="Roboto"/>
              <a:ea typeface="Roboto"/>
              <a:cs typeface="Roboto"/>
              <a:sym typeface="Roboto"/>
            </a:endParaRPr>
          </a:p>
        </p:txBody>
      </p:sp>
      <p:pic>
        <p:nvPicPr>
          <p:cNvPr id="383" name="Google Shape;383;p40"/>
          <p:cNvPicPr preferRelativeResize="0"/>
          <p:nvPr/>
        </p:nvPicPr>
        <p:blipFill>
          <a:blip r:embed="rId4">
            <a:alphaModFix/>
          </a:blip>
          <a:stretch>
            <a:fillRect/>
          </a:stretch>
        </p:blipFill>
        <p:spPr>
          <a:xfrm>
            <a:off x="2492330" y="791964"/>
            <a:ext cx="1173758" cy="411207"/>
          </a:xfrm>
          <a:prstGeom prst="rect">
            <a:avLst/>
          </a:prstGeom>
          <a:noFill/>
          <a:ln>
            <a:noFill/>
          </a:ln>
        </p:spPr>
      </p:pic>
      <p:pic>
        <p:nvPicPr>
          <p:cNvPr id="384" name="Google Shape;384;p40"/>
          <p:cNvPicPr preferRelativeResize="0"/>
          <p:nvPr/>
        </p:nvPicPr>
        <p:blipFill>
          <a:blip r:embed="rId5">
            <a:alphaModFix/>
          </a:blip>
          <a:stretch>
            <a:fillRect/>
          </a:stretch>
        </p:blipFill>
        <p:spPr>
          <a:xfrm>
            <a:off x="7165525" y="637761"/>
            <a:ext cx="1350366" cy="703264"/>
          </a:xfrm>
          <a:prstGeom prst="rect">
            <a:avLst/>
          </a:prstGeom>
          <a:noFill/>
          <a:ln>
            <a:noFill/>
          </a:ln>
        </p:spPr>
      </p:pic>
      <p:cxnSp>
        <p:nvCxnSpPr>
          <p:cNvPr id="385" name="Google Shape;385;p40"/>
          <p:cNvCxnSpPr/>
          <p:nvPr/>
        </p:nvCxnSpPr>
        <p:spPr>
          <a:xfrm>
            <a:off x="432600" y="1315783"/>
            <a:ext cx="8278800" cy="300"/>
          </a:xfrm>
          <a:prstGeom prst="straightConnector1">
            <a:avLst/>
          </a:prstGeom>
          <a:noFill/>
          <a:ln cap="flat" cmpd="sng" w="9525">
            <a:solidFill>
              <a:srgbClr val="9E9E9E"/>
            </a:solidFill>
            <a:prstDash val="solid"/>
            <a:round/>
            <a:headEnd len="med" w="med" type="none"/>
            <a:tailEnd len="med" w="med" type="none"/>
          </a:ln>
        </p:spPr>
      </p:cxnSp>
      <p:sp>
        <p:nvSpPr>
          <p:cNvPr id="386" name="Google Shape;386;p40"/>
          <p:cNvSpPr txBox="1"/>
          <p:nvPr/>
        </p:nvSpPr>
        <p:spPr>
          <a:xfrm>
            <a:off x="557125" y="956699"/>
            <a:ext cx="13503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Anaheim"/>
                <a:ea typeface="Anaheim"/>
                <a:cs typeface="Anaheim"/>
                <a:sym typeface="Anaheim"/>
              </a:rPr>
              <a:t>Fournisseur cloud</a:t>
            </a:r>
            <a:endParaRPr sz="1000">
              <a:solidFill>
                <a:srgbClr val="9E9E9E"/>
              </a:solidFill>
              <a:latin typeface="Anaheim"/>
              <a:ea typeface="Anaheim"/>
              <a:cs typeface="Anaheim"/>
              <a:sym typeface="Anaheim"/>
            </a:endParaRPr>
          </a:p>
        </p:txBody>
      </p:sp>
      <p:sp>
        <p:nvSpPr>
          <p:cNvPr id="387" name="Google Shape;387;p40"/>
          <p:cNvSpPr txBox="1"/>
          <p:nvPr/>
        </p:nvSpPr>
        <p:spPr>
          <a:xfrm>
            <a:off x="557125" y="1410061"/>
            <a:ext cx="15663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Anaheim"/>
                <a:ea typeface="Anaheim"/>
                <a:cs typeface="Anaheim"/>
                <a:sym typeface="Anaheim"/>
              </a:rPr>
              <a:t>Régions géographique</a:t>
            </a:r>
            <a:endParaRPr sz="1000">
              <a:solidFill>
                <a:srgbClr val="9E9E9E"/>
              </a:solidFill>
              <a:latin typeface="Anaheim"/>
              <a:ea typeface="Anaheim"/>
              <a:cs typeface="Anaheim"/>
              <a:sym typeface="Anaheim"/>
            </a:endParaRPr>
          </a:p>
        </p:txBody>
      </p:sp>
      <p:sp>
        <p:nvSpPr>
          <p:cNvPr id="388" name="Google Shape;388;p40"/>
          <p:cNvSpPr txBox="1"/>
          <p:nvPr/>
        </p:nvSpPr>
        <p:spPr>
          <a:xfrm>
            <a:off x="2997162" y="1410061"/>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25</a:t>
            </a:r>
            <a:endParaRPr b="1" sz="1000">
              <a:solidFill>
                <a:schemeClr val="dk1"/>
              </a:solidFill>
              <a:latin typeface="Anaheim"/>
              <a:ea typeface="Anaheim"/>
              <a:cs typeface="Anaheim"/>
              <a:sym typeface="Anaheim"/>
            </a:endParaRPr>
          </a:p>
        </p:txBody>
      </p:sp>
      <p:sp>
        <p:nvSpPr>
          <p:cNvPr id="389" name="Google Shape;389;p40"/>
          <p:cNvSpPr txBox="1"/>
          <p:nvPr/>
        </p:nvSpPr>
        <p:spPr>
          <a:xfrm>
            <a:off x="5320225" y="1410061"/>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60</a:t>
            </a:r>
            <a:endParaRPr b="1" sz="1000">
              <a:solidFill>
                <a:schemeClr val="dk1"/>
              </a:solidFill>
              <a:latin typeface="Anaheim"/>
              <a:ea typeface="Anaheim"/>
              <a:cs typeface="Anaheim"/>
              <a:sym typeface="Anaheim"/>
            </a:endParaRPr>
          </a:p>
        </p:txBody>
      </p:sp>
      <p:sp>
        <p:nvSpPr>
          <p:cNvPr id="390" name="Google Shape;390;p40"/>
          <p:cNvSpPr txBox="1"/>
          <p:nvPr/>
        </p:nvSpPr>
        <p:spPr>
          <a:xfrm>
            <a:off x="7643287" y="1410061"/>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30</a:t>
            </a:r>
            <a:endParaRPr b="1" sz="1000">
              <a:solidFill>
                <a:schemeClr val="dk1"/>
              </a:solidFill>
              <a:latin typeface="Anaheim"/>
              <a:ea typeface="Anaheim"/>
              <a:cs typeface="Anaheim"/>
              <a:sym typeface="Anaheim"/>
            </a:endParaRPr>
          </a:p>
        </p:txBody>
      </p:sp>
      <p:cxnSp>
        <p:nvCxnSpPr>
          <p:cNvPr id="391" name="Google Shape;391;p40"/>
          <p:cNvCxnSpPr/>
          <p:nvPr/>
        </p:nvCxnSpPr>
        <p:spPr>
          <a:xfrm>
            <a:off x="432600" y="1797198"/>
            <a:ext cx="8278800" cy="300"/>
          </a:xfrm>
          <a:prstGeom prst="straightConnector1">
            <a:avLst/>
          </a:prstGeom>
          <a:noFill/>
          <a:ln cap="flat" cmpd="sng" w="9525">
            <a:solidFill>
              <a:srgbClr val="9E9E9E"/>
            </a:solidFill>
            <a:prstDash val="solid"/>
            <a:round/>
            <a:headEnd len="med" w="med" type="none"/>
            <a:tailEnd len="med" w="med" type="none"/>
          </a:ln>
        </p:spPr>
      </p:cxnSp>
      <p:sp>
        <p:nvSpPr>
          <p:cNvPr id="392" name="Google Shape;392;p40"/>
          <p:cNvSpPr txBox="1"/>
          <p:nvPr/>
        </p:nvSpPr>
        <p:spPr>
          <a:xfrm>
            <a:off x="557125" y="1848159"/>
            <a:ext cx="15663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Anaheim"/>
                <a:ea typeface="Anaheim"/>
                <a:cs typeface="Anaheim"/>
                <a:sym typeface="Anaheim"/>
              </a:rPr>
              <a:t>Zone de disponibilité</a:t>
            </a:r>
            <a:endParaRPr sz="1000">
              <a:solidFill>
                <a:srgbClr val="9E9E9E"/>
              </a:solidFill>
              <a:latin typeface="Anaheim"/>
              <a:ea typeface="Anaheim"/>
              <a:cs typeface="Anaheim"/>
              <a:sym typeface="Anaheim"/>
            </a:endParaRPr>
          </a:p>
        </p:txBody>
      </p:sp>
      <p:sp>
        <p:nvSpPr>
          <p:cNvPr id="393" name="Google Shape;393;p40"/>
          <p:cNvSpPr txBox="1"/>
          <p:nvPr/>
        </p:nvSpPr>
        <p:spPr>
          <a:xfrm>
            <a:off x="2997150" y="1848159"/>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80</a:t>
            </a:r>
            <a:endParaRPr b="1" sz="1000">
              <a:solidFill>
                <a:schemeClr val="dk1"/>
              </a:solidFill>
              <a:latin typeface="Anaheim"/>
              <a:ea typeface="Anaheim"/>
              <a:cs typeface="Anaheim"/>
              <a:sym typeface="Anaheim"/>
            </a:endParaRPr>
          </a:p>
        </p:txBody>
      </p:sp>
      <p:sp>
        <p:nvSpPr>
          <p:cNvPr id="394" name="Google Shape;394;p40"/>
          <p:cNvSpPr txBox="1"/>
          <p:nvPr/>
        </p:nvSpPr>
        <p:spPr>
          <a:xfrm>
            <a:off x="5320225" y="1848159"/>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3</a:t>
            </a:r>
            <a:endParaRPr b="1" sz="1000">
              <a:solidFill>
                <a:schemeClr val="dk1"/>
              </a:solidFill>
              <a:latin typeface="Anaheim"/>
              <a:ea typeface="Anaheim"/>
              <a:cs typeface="Anaheim"/>
              <a:sym typeface="Anaheim"/>
            </a:endParaRPr>
          </a:p>
        </p:txBody>
      </p:sp>
      <p:sp>
        <p:nvSpPr>
          <p:cNvPr id="395" name="Google Shape;395;p40"/>
          <p:cNvSpPr txBox="1"/>
          <p:nvPr/>
        </p:nvSpPr>
        <p:spPr>
          <a:xfrm>
            <a:off x="7643311" y="1848159"/>
            <a:ext cx="3948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naheim"/>
                <a:ea typeface="Anaheim"/>
                <a:cs typeface="Anaheim"/>
                <a:sym typeface="Anaheim"/>
              </a:rPr>
              <a:t>3</a:t>
            </a:r>
            <a:endParaRPr b="1" sz="1000">
              <a:solidFill>
                <a:schemeClr val="dk1"/>
              </a:solidFill>
              <a:latin typeface="Anaheim"/>
              <a:ea typeface="Anaheim"/>
              <a:cs typeface="Anaheim"/>
              <a:sym typeface="Anaheim"/>
            </a:endParaRPr>
          </a:p>
        </p:txBody>
      </p:sp>
      <p:pic>
        <p:nvPicPr>
          <p:cNvPr id="396" name="Google Shape;396;p40"/>
          <p:cNvPicPr preferRelativeResize="0"/>
          <p:nvPr/>
        </p:nvPicPr>
        <p:blipFill>
          <a:blip r:embed="rId6">
            <a:alphaModFix/>
          </a:blip>
          <a:stretch>
            <a:fillRect/>
          </a:stretch>
        </p:blipFill>
        <p:spPr>
          <a:xfrm>
            <a:off x="2376300" y="2593662"/>
            <a:ext cx="4560951" cy="2235025"/>
          </a:xfrm>
          <a:prstGeom prst="rect">
            <a:avLst/>
          </a:prstGeom>
          <a:noFill/>
          <a:ln>
            <a:noFill/>
          </a:ln>
        </p:spPr>
      </p:pic>
      <p:sp>
        <p:nvSpPr>
          <p:cNvPr id="397" name="Google Shape;397;p40"/>
          <p:cNvSpPr txBox="1"/>
          <p:nvPr>
            <p:ph type="title"/>
          </p:nvPr>
        </p:nvSpPr>
        <p:spPr>
          <a:xfrm>
            <a:off x="1960000" y="2286250"/>
            <a:ext cx="13503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Régions Azure</a:t>
            </a:r>
            <a:endParaRPr sz="1200">
              <a:solidFill>
                <a:schemeClr val="dk1"/>
              </a:solidFill>
            </a:endParaRPr>
          </a:p>
        </p:txBody>
      </p:sp>
      <p:sp>
        <p:nvSpPr>
          <p:cNvPr id="398" name="Google Shape;398;p40"/>
          <p:cNvSpPr txBox="1"/>
          <p:nvPr/>
        </p:nvSpPr>
        <p:spPr>
          <a:xfrm>
            <a:off x="3032850" y="4692100"/>
            <a:ext cx="30783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E9E9E"/>
                </a:solidFill>
                <a:latin typeface="Anaheim"/>
                <a:ea typeface="Anaheim"/>
                <a:cs typeface="Anaheim"/>
                <a:sym typeface="Anaheim"/>
              </a:rPr>
              <a:t>Carte des régions azure disponible sur le site Microsoft</a:t>
            </a:r>
            <a:endParaRPr sz="1000">
              <a:solidFill>
                <a:srgbClr val="9E9E9E"/>
              </a:solidFill>
              <a:latin typeface="Anaheim"/>
              <a:ea typeface="Anaheim"/>
              <a:cs typeface="Anaheim"/>
              <a:sym typeface="Anahei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1"/>
          <p:cNvSpPr/>
          <p:nvPr/>
        </p:nvSpPr>
        <p:spPr>
          <a:xfrm>
            <a:off x="543000" y="1429200"/>
            <a:ext cx="8058000" cy="31794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404" name="Google Shape;404;p41"/>
          <p:cNvSpPr txBox="1"/>
          <p:nvPr>
            <p:ph type="title"/>
          </p:nvPr>
        </p:nvSpPr>
        <p:spPr>
          <a:xfrm>
            <a:off x="1187625" y="0"/>
            <a:ext cx="6514800" cy="11070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000"/>
              <a:t>II.	 Une architecture de choix, l’architecture microservices</a:t>
            </a:r>
            <a:endParaRPr b="1" sz="3000"/>
          </a:p>
        </p:txBody>
      </p:sp>
      <p:sp>
        <p:nvSpPr>
          <p:cNvPr id="405" name="Google Shape;405;p41"/>
          <p:cNvSpPr txBox="1"/>
          <p:nvPr/>
        </p:nvSpPr>
        <p:spPr>
          <a:xfrm>
            <a:off x="916200" y="2142600"/>
            <a:ext cx="7311600" cy="2106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100">
                <a:solidFill>
                  <a:schemeClr val="dk1"/>
                </a:solidFill>
                <a:latin typeface="Anaheim"/>
                <a:ea typeface="Anaheim"/>
                <a:cs typeface="Anaheim"/>
                <a:sym typeface="Anaheim"/>
              </a:rPr>
              <a:t>IaaS : Infrastructure as a Services correspond à la partie infrastructure du cloud qui fournit des instance d’OS(machine virtuelle) et l’infrastructure qui s’étend en dessous comme le serveur, le réseau et le stockage donc les couches plus haut comme le middleware(composant logiciel qui joue le rôle de l’environnement d’une application) et les applications sont à la charges du client.</a:t>
            </a:r>
            <a:endParaRPr sz="1100">
              <a:solidFill>
                <a:schemeClr val="dk1"/>
              </a:solidFill>
              <a:latin typeface="Anaheim"/>
              <a:ea typeface="Anaheim"/>
              <a:cs typeface="Anaheim"/>
              <a:sym typeface="Anaheim"/>
            </a:endParaRPr>
          </a:p>
          <a:p>
            <a:pPr indent="0" lvl="0" marL="0" rtl="0" algn="just">
              <a:lnSpc>
                <a:spcPct val="115000"/>
              </a:lnSpc>
              <a:spcBef>
                <a:spcPts val="0"/>
              </a:spcBef>
              <a:spcAft>
                <a:spcPts val="0"/>
              </a:spcAft>
              <a:buNone/>
            </a:pPr>
            <a:r>
              <a:t/>
            </a:r>
            <a:endParaRPr sz="1100">
              <a:solidFill>
                <a:schemeClr val="dk1"/>
              </a:solidFill>
              <a:latin typeface="Anaheim"/>
              <a:ea typeface="Anaheim"/>
              <a:cs typeface="Anaheim"/>
              <a:sym typeface="Anaheim"/>
            </a:endParaRPr>
          </a:p>
          <a:p>
            <a:pPr indent="0" lvl="0" marL="0" rtl="0" algn="just">
              <a:lnSpc>
                <a:spcPct val="115000"/>
              </a:lnSpc>
              <a:spcBef>
                <a:spcPts val="0"/>
              </a:spcBef>
              <a:spcAft>
                <a:spcPts val="0"/>
              </a:spcAft>
              <a:buNone/>
            </a:pPr>
            <a:r>
              <a:rPr lang="en" sz="1100">
                <a:solidFill>
                  <a:schemeClr val="dk1"/>
                </a:solidFill>
                <a:latin typeface="Anaheim"/>
                <a:ea typeface="Anaheim"/>
                <a:cs typeface="Anaheim"/>
                <a:sym typeface="Anaheim"/>
              </a:rPr>
              <a:t>PaaS : Platform as a Services fournit, en plus de l’infrastructure comme le IaaS, des composants logiciels comme des middleware ainsi seule la couche applicative est à la charge du client et se focalise sur le développement d’applications.</a:t>
            </a:r>
            <a:endParaRPr sz="1100">
              <a:solidFill>
                <a:schemeClr val="dk1"/>
              </a:solidFill>
              <a:latin typeface="Anaheim"/>
              <a:ea typeface="Anaheim"/>
              <a:cs typeface="Anaheim"/>
              <a:sym typeface="Anaheim"/>
            </a:endParaRPr>
          </a:p>
          <a:p>
            <a:pPr indent="0" lvl="0" marL="0" rtl="0" algn="just">
              <a:lnSpc>
                <a:spcPct val="115000"/>
              </a:lnSpc>
              <a:spcBef>
                <a:spcPts val="0"/>
              </a:spcBef>
              <a:spcAft>
                <a:spcPts val="0"/>
              </a:spcAft>
              <a:buNone/>
            </a:pPr>
            <a:r>
              <a:t/>
            </a:r>
            <a:endParaRPr sz="1100">
              <a:solidFill>
                <a:schemeClr val="dk1"/>
              </a:solidFill>
              <a:latin typeface="Anaheim"/>
              <a:ea typeface="Anaheim"/>
              <a:cs typeface="Anaheim"/>
              <a:sym typeface="Anaheim"/>
            </a:endParaRPr>
          </a:p>
          <a:p>
            <a:pPr indent="0" lvl="0" marL="0" rtl="0" algn="just">
              <a:lnSpc>
                <a:spcPct val="115000"/>
              </a:lnSpc>
              <a:spcBef>
                <a:spcPts val="0"/>
              </a:spcBef>
              <a:spcAft>
                <a:spcPts val="0"/>
              </a:spcAft>
              <a:buNone/>
            </a:pPr>
            <a:r>
              <a:rPr lang="en" sz="1100">
                <a:solidFill>
                  <a:schemeClr val="dk1"/>
                </a:solidFill>
                <a:latin typeface="Anaheim"/>
                <a:ea typeface="Anaheim"/>
                <a:cs typeface="Anaheim"/>
                <a:sym typeface="Anaheim"/>
              </a:rPr>
              <a:t>SaaS : Software as a Service qui permet l’accès au fonctionnalité uniquement à l’aide d’une connexion internet. Permettre une flexibilité totale sans dépendre du service informatique de l’entreprise.</a:t>
            </a:r>
            <a:endParaRPr>
              <a:solidFill>
                <a:schemeClr val="dk1"/>
              </a:solidFill>
              <a:latin typeface="Anaheim"/>
              <a:ea typeface="Anaheim"/>
              <a:cs typeface="Anaheim"/>
              <a:sym typeface="Anaheim"/>
            </a:endParaRPr>
          </a:p>
        </p:txBody>
      </p:sp>
      <p:sp>
        <p:nvSpPr>
          <p:cNvPr id="406" name="Google Shape;406;p41"/>
          <p:cNvSpPr txBox="1"/>
          <p:nvPr>
            <p:ph type="title"/>
          </p:nvPr>
        </p:nvSpPr>
        <p:spPr>
          <a:xfrm>
            <a:off x="916200" y="1587750"/>
            <a:ext cx="13503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Type de cloud</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Architecture microservices</a:t>
            </a:r>
            <a:endParaRPr sz="3000"/>
          </a:p>
        </p:txBody>
      </p:sp>
      <p:sp>
        <p:nvSpPr>
          <p:cNvPr id="412" name="Google Shape;412;p42"/>
          <p:cNvSpPr/>
          <p:nvPr/>
        </p:nvSpPr>
        <p:spPr>
          <a:xfrm>
            <a:off x="4680547" y="1369150"/>
            <a:ext cx="3096300" cy="32394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2"/>
          <p:cNvSpPr/>
          <p:nvPr/>
        </p:nvSpPr>
        <p:spPr>
          <a:xfrm>
            <a:off x="1367150" y="1369150"/>
            <a:ext cx="3096300" cy="32394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2"/>
          <p:cNvSpPr txBox="1"/>
          <p:nvPr/>
        </p:nvSpPr>
        <p:spPr>
          <a:xfrm>
            <a:off x="1727750" y="1648575"/>
            <a:ext cx="2375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Comfortaa"/>
                <a:ea typeface="Comfortaa"/>
                <a:cs typeface="Comfortaa"/>
                <a:sym typeface="Comfortaa"/>
              </a:rPr>
              <a:t>Avantages</a:t>
            </a:r>
            <a:endParaRPr sz="2500">
              <a:latin typeface="Comfortaa"/>
              <a:ea typeface="Comfortaa"/>
              <a:cs typeface="Comfortaa"/>
              <a:sym typeface="Comfortaa"/>
            </a:endParaRPr>
          </a:p>
        </p:txBody>
      </p:sp>
      <p:sp>
        <p:nvSpPr>
          <p:cNvPr id="415" name="Google Shape;415;p42"/>
          <p:cNvSpPr txBox="1"/>
          <p:nvPr/>
        </p:nvSpPr>
        <p:spPr>
          <a:xfrm>
            <a:off x="4957450" y="1648575"/>
            <a:ext cx="2542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Comfortaa"/>
                <a:ea typeface="Comfortaa"/>
                <a:cs typeface="Comfortaa"/>
                <a:sym typeface="Comfortaa"/>
              </a:rPr>
              <a:t>Inconvénients</a:t>
            </a:r>
            <a:endParaRPr sz="2500">
              <a:latin typeface="Comfortaa"/>
              <a:ea typeface="Comfortaa"/>
              <a:cs typeface="Comfortaa"/>
              <a:sym typeface="Comfortaa"/>
            </a:endParaRPr>
          </a:p>
        </p:txBody>
      </p:sp>
      <p:sp>
        <p:nvSpPr>
          <p:cNvPr id="416" name="Google Shape;416;p42"/>
          <p:cNvSpPr txBox="1"/>
          <p:nvPr/>
        </p:nvSpPr>
        <p:spPr>
          <a:xfrm>
            <a:off x="1462400" y="2647500"/>
            <a:ext cx="2905800" cy="15354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Anaheim"/>
              <a:buChar char="●"/>
            </a:pPr>
            <a:r>
              <a:rPr b="1" lang="en" sz="1300">
                <a:solidFill>
                  <a:schemeClr val="dk1"/>
                </a:solidFill>
                <a:latin typeface="Anaheim"/>
                <a:ea typeface="Anaheim"/>
                <a:cs typeface="Anaheim"/>
                <a:sym typeface="Anaheim"/>
              </a:rPr>
              <a:t>Flexibilité technologique</a:t>
            </a:r>
            <a:endParaRPr b="1" sz="1300">
              <a:solidFill>
                <a:schemeClr val="dk1"/>
              </a:solidFill>
              <a:latin typeface="Anaheim"/>
              <a:ea typeface="Anaheim"/>
              <a:cs typeface="Anaheim"/>
              <a:sym typeface="Anaheim"/>
            </a:endParaRPr>
          </a:p>
          <a:p>
            <a:pPr indent="-311150" lvl="0" marL="457200" rtl="0" algn="l">
              <a:lnSpc>
                <a:spcPct val="115000"/>
              </a:lnSpc>
              <a:spcBef>
                <a:spcPts val="0"/>
              </a:spcBef>
              <a:spcAft>
                <a:spcPts val="0"/>
              </a:spcAft>
              <a:buClr>
                <a:schemeClr val="dk1"/>
              </a:buClr>
              <a:buSzPts val="1300"/>
              <a:buFont typeface="Anaheim"/>
              <a:buChar char="●"/>
            </a:pPr>
            <a:r>
              <a:rPr b="1" lang="en" sz="1300">
                <a:solidFill>
                  <a:schemeClr val="dk1"/>
                </a:solidFill>
                <a:latin typeface="Anaheim"/>
                <a:ea typeface="Anaheim"/>
                <a:cs typeface="Anaheim"/>
                <a:sym typeface="Anaheim"/>
              </a:rPr>
              <a:t>Déploiement et développement indépendants</a:t>
            </a:r>
            <a:endParaRPr b="1" sz="1300">
              <a:solidFill>
                <a:schemeClr val="dk1"/>
              </a:solidFill>
              <a:latin typeface="Anaheim"/>
              <a:ea typeface="Anaheim"/>
              <a:cs typeface="Anaheim"/>
              <a:sym typeface="Anaheim"/>
            </a:endParaRPr>
          </a:p>
          <a:p>
            <a:pPr indent="-298450" lvl="0" marL="457200" rtl="0" algn="l">
              <a:lnSpc>
                <a:spcPct val="115000"/>
              </a:lnSpc>
              <a:spcBef>
                <a:spcPts val="0"/>
              </a:spcBef>
              <a:spcAft>
                <a:spcPts val="0"/>
              </a:spcAft>
              <a:buClr>
                <a:schemeClr val="dk1"/>
              </a:buClr>
              <a:buSzPts val="1100"/>
              <a:buFont typeface="Anaheim"/>
              <a:buChar char="●"/>
            </a:pPr>
            <a:r>
              <a:rPr b="1" lang="en" sz="1300">
                <a:solidFill>
                  <a:srgbClr val="151515"/>
                </a:solidFill>
                <a:latin typeface="Anaheim"/>
                <a:ea typeface="Anaheim"/>
                <a:cs typeface="Anaheim"/>
                <a:sym typeface="Anaheim"/>
              </a:rPr>
              <a:t>Couplage faible</a:t>
            </a:r>
            <a:endParaRPr b="1" sz="1100">
              <a:solidFill>
                <a:schemeClr val="dk1"/>
              </a:solidFill>
              <a:latin typeface="Anaheim"/>
              <a:ea typeface="Anaheim"/>
              <a:cs typeface="Anaheim"/>
              <a:sym typeface="Anaheim"/>
            </a:endParaRPr>
          </a:p>
          <a:p>
            <a:pPr indent="-311150" lvl="0" marL="457200" rtl="0" algn="l">
              <a:lnSpc>
                <a:spcPct val="115000"/>
              </a:lnSpc>
              <a:spcBef>
                <a:spcPts val="0"/>
              </a:spcBef>
              <a:spcAft>
                <a:spcPts val="0"/>
              </a:spcAft>
              <a:buClr>
                <a:schemeClr val="dk1"/>
              </a:buClr>
              <a:buSzPts val="1300"/>
              <a:buFont typeface="Anaheim"/>
              <a:buChar char="●"/>
            </a:pPr>
            <a:r>
              <a:rPr b="1" lang="en" sz="1300">
                <a:solidFill>
                  <a:schemeClr val="dk1"/>
                </a:solidFill>
                <a:latin typeface="Anaheim"/>
                <a:ea typeface="Anaheim"/>
                <a:cs typeface="Anaheim"/>
                <a:sym typeface="Anaheim"/>
              </a:rPr>
              <a:t>Mise à l’échelle des ressources</a:t>
            </a:r>
            <a:endParaRPr b="1" sz="1300">
              <a:solidFill>
                <a:schemeClr val="dk1"/>
              </a:solidFill>
              <a:latin typeface="Anaheim"/>
              <a:ea typeface="Anaheim"/>
              <a:cs typeface="Anaheim"/>
              <a:sym typeface="Anaheim"/>
            </a:endParaRPr>
          </a:p>
        </p:txBody>
      </p:sp>
      <p:sp>
        <p:nvSpPr>
          <p:cNvPr id="417" name="Google Shape;417;p42"/>
          <p:cNvSpPr txBox="1"/>
          <p:nvPr/>
        </p:nvSpPr>
        <p:spPr>
          <a:xfrm>
            <a:off x="4775800" y="2647500"/>
            <a:ext cx="2905800" cy="845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Anaheim"/>
              <a:buChar char="●"/>
            </a:pPr>
            <a:r>
              <a:rPr b="1" lang="en" sz="1300">
                <a:solidFill>
                  <a:schemeClr val="dk1"/>
                </a:solidFill>
                <a:latin typeface="Anaheim"/>
                <a:ea typeface="Anaheim"/>
                <a:cs typeface="Anaheim"/>
                <a:sym typeface="Anaheim"/>
              </a:rPr>
              <a:t>Complexité de mise en place</a:t>
            </a:r>
            <a:endParaRPr b="1" sz="1300">
              <a:solidFill>
                <a:schemeClr val="dk1"/>
              </a:solidFill>
              <a:latin typeface="Anaheim"/>
              <a:ea typeface="Anaheim"/>
              <a:cs typeface="Anaheim"/>
              <a:sym typeface="Anaheim"/>
            </a:endParaRPr>
          </a:p>
          <a:p>
            <a:pPr indent="-311150" lvl="0" marL="457200" rtl="0" algn="l">
              <a:lnSpc>
                <a:spcPct val="115000"/>
              </a:lnSpc>
              <a:spcBef>
                <a:spcPts val="0"/>
              </a:spcBef>
              <a:spcAft>
                <a:spcPts val="0"/>
              </a:spcAft>
              <a:buClr>
                <a:schemeClr val="dk1"/>
              </a:buClr>
              <a:buSzPts val="1300"/>
              <a:buFont typeface="Anaheim"/>
              <a:buChar char="●"/>
            </a:pPr>
            <a:r>
              <a:rPr b="1" lang="en" sz="1300">
                <a:solidFill>
                  <a:schemeClr val="dk1"/>
                </a:solidFill>
                <a:latin typeface="Anaheim"/>
                <a:ea typeface="Anaheim"/>
                <a:cs typeface="Anaheim"/>
                <a:sym typeface="Anaheim"/>
              </a:rPr>
              <a:t>Problème de c</a:t>
            </a:r>
            <a:r>
              <a:rPr b="1" lang="en" sz="1300">
                <a:solidFill>
                  <a:schemeClr val="dk1"/>
                </a:solidFill>
                <a:latin typeface="Anaheim"/>
                <a:ea typeface="Anaheim"/>
                <a:cs typeface="Anaheim"/>
                <a:sym typeface="Anaheim"/>
              </a:rPr>
              <a:t>ommunication entre services</a:t>
            </a:r>
            <a:endParaRPr b="1" sz="1300">
              <a:solidFill>
                <a:schemeClr val="dk1"/>
              </a:solidFill>
              <a:latin typeface="Anaheim"/>
              <a:ea typeface="Anaheim"/>
              <a:cs typeface="Anaheim"/>
              <a:sym typeface="Anahei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3"/>
          <p:cNvSpPr/>
          <p:nvPr/>
        </p:nvSpPr>
        <p:spPr>
          <a:xfrm>
            <a:off x="543000" y="1297225"/>
            <a:ext cx="8058000" cy="35016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423" name="Google Shape;423;p43"/>
          <p:cNvSpPr txBox="1"/>
          <p:nvPr>
            <p:ph type="title"/>
          </p:nvPr>
        </p:nvSpPr>
        <p:spPr>
          <a:xfrm>
            <a:off x="1187625" y="0"/>
            <a:ext cx="6514800" cy="11070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000"/>
              <a:t>III.	 Azure, l’évolution de son architecture</a:t>
            </a:r>
            <a:endParaRPr b="1" sz="3000"/>
          </a:p>
        </p:txBody>
      </p:sp>
      <p:pic>
        <p:nvPicPr>
          <p:cNvPr id="424" name="Google Shape;424;p43"/>
          <p:cNvPicPr preferRelativeResize="0"/>
          <p:nvPr/>
        </p:nvPicPr>
        <p:blipFill>
          <a:blip r:embed="rId3">
            <a:alphaModFix/>
          </a:blip>
          <a:stretch>
            <a:fillRect/>
          </a:stretch>
        </p:blipFill>
        <p:spPr>
          <a:xfrm>
            <a:off x="1097675" y="1620750"/>
            <a:ext cx="2775849" cy="405275"/>
          </a:xfrm>
          <a:prstGeom prst="rect">
            <a:avLst/>
          </a:prstGeom>
          <a:noFill/>
          <a:ln>
            <a:noFill/>
          </a:ln>
        </p:spPr>
      </p:pic>
      <p:pic>
        <p:nvPicPr>
          <p:cNvPr id="425" name="Google Shape;425;p43"/>
          <p:cNvPicPr preferRelativeResize="0"/>
          <p:nvPr/>
        </p:nvPicPr>
        <p:blipFill>
          <a:blip r:embed="rId4">
            <a:alphaModFix/>
          </a:blip>
          <a:stretch>
            <a:fillRect/>
          </a:stretch>
        </p:blipFill>
        <p:spPr>
          <a:xfrm>
            <a:off x="5206775" y="1533225"/>
            <a:ext cx="526152" cy="580326"/>
          </a:xfrm>
          <a:prstGeom prst="rect">
            <a:avLst/>
          </a:prstGeom>
          <a:noFill/>
          <a:ln>
            <a:noFill/>
          </a:ln>
        </p:spPr>
      </p:pic>
      <p:sp>
        <p:nvSpPr>
          <p:cNvPr id="426" name="Google Shape;426;p43"/>
          <p:cNvSpPr txBox="1"/>
          <p:nvPr>
            <p:ph type="title"/>
          </p:nvPr>
        </p:nvSpPr>
        <p:spPr>
          <a:xfrm>
            <a:off x="5732926" y="1627188"/>
            <a:ext cx="2405700" cy="39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A9F2"/>
                </a:solidFill>
                <a:latin typeface="Roboto"/>
                <a:ea typeface="Roboto"/>
                <a:cs typeface="Roboto"/>
                <a:sym typeface="Roboto"/>
              </a:rPr>
              <a:t>Microsoft Azure</a:t>
            </a:r>
            <a:endParaRPr b="1" sz="2400">
              <a:solidFill>
                <a:srgbClr val="31A9F2"/>
              </a:solidFill>
              <a:latin typeface="Roboto"/>
              <a:ea typeface="Roboto"/>
              <a:cs typeface="Roboto"/>
              <a:sym typeface="Roboto"/>
            </a:endParaRPr>
          </a:p>
        </p:txBody>
      </p:sp>
      <p:sp>
        <p:nvSpPr>
          <p:cNvPr id="427" name="Google Shape;427;p43"/>
          <p:cNvSpPr/>
          <p:nvPr/>
        </p:nvSpPr>
        <p:spPr>
          <a:xfrm>
            <a:off x="1097675" y="2719625"/>
            <a:ext cx="2875500" cy="1275000"/>
          </a:xfrm>
          <a:prstGeom prst="roundRect">
            <a:avLst>
              <a:gd fmla="val 899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428" name="Google Shape;428;p43"/>
          <p:cNvSpPr/>
          <p:nvPr/>
        </p:nvSpPr>
        <p:spPr>
          <a:xfrm>
            <a:off x="1097675" y="3900725"/>
            <a:ext cx="2875500" cy="707700"/>
          </a:xfrm>
          <a:prstGeom prst="roundRect">
            <a:avLst>
              <a:gd fmla="val 899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429" name="Google Shape;429;p43"/>
          <p:cNvSpPr txBox="1"/>
          <p:nvPr/>
        </p:nvSpPr>
        <p:spPr>
          <a:xfrm>
            <a:off x="5657325" y="2274275"/>
            <a:ext cx="20451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Architecture microservices</a:t>
            </a:r>
            <a:endParaRPr b="1" sz="1200">
              <a:solidFill>
                <a:schemeClr val="dk1"/>
              </a:solidFill>
              <a:latin typeface="Anaheim"/>
              <a:ea typeface="Anaheim"/>
              <a:cs typeface="Anaheim"/>
              <a:sym typeface="Anaheim"/>
            </a:endParaRPr>
          </a:p>
        </p:txBody>
      </p:sp>
      <p:sp>
        <p:nvSpPr>
          <p:cNvPr id="430" name="Google Shape;430;p43"/>
          <p:cNvSpPr txBox="1"/>
          <p:nvPr/>
        </p:nvSpPr>
        <p:spPr>
          <a:xfrm>
            <a:off x="1177900" y="2274275"/>
            <a:ext cx="26154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Architecture orienté service ou SOA</a:t>
            </a:r>
            <a:endParaRPr b="1" sz="1200">
              <a:solidFill>
                <a:schemeClr val="dk1"/>
              </a:solidFill>
              <a:latin typeface="Anaheim"/>
              <a:ea typeface="Anaheim"/>
              <a:cs typeface="Anaheim"/>
              <a:sym typeface="Anaheim"/>
            </a:endParaRPr>
          </a:p>
        </p:txBody>
      </p:sp>
      <p:sp>
        <p:nvSpPr>
          <p:cNvPr id="431" name="Google Shape;431;p43"/>
          <p:cNvSpPr/>
          <p:nvPr/>
        </p:nvSpPr>
        <p:spPr>
          <a:xfrm>
            <a:off x="5242125" y="2719625"/>
            <a:ext cx="2875500" cy="1888800"/>
          </a:xfrm>
          <a:prstGeom prst="roundRect">
            <a:avLst>
              <a:gd fmla="val 8997" name="adj"/>
            </a:avLst>
          </a:prstGeom>
          <a:solidFill>
            <a:srgbClr val="BCDF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cxnSp>
        <p:nvCxnSpPr>
          <p:cNvPr id="432" name="Google Shape;432;p43"/>
          <p:cNvCxnSpPr/>
          <p:nvPr/>
        </p:nvCxnSpPr>
        <p:spPr>
          <a:xfrm flipH="1" rot="10800000">
            <a:off x="4141075" y="3661675"/>
            <a:ext cx="930000" cy="5700"/>
          </a:xfrm>
          <a:prstGeom prst="straightConnector1">
            <a:avLst/>
          </a:prstGeom>
          <a:noFill/>
          <a:ln cap="flat" cmpd="sng" w="9525">
            <a:solidFill>
              <a:schemeClr val="dk2"/>
            </a:solidFill>
            <a:prstDash val="solid"/>
            <a:round/>
            <a:headEnd len="med" w="med" type="none"/>
            <a:tailEnd len="med" w="med" type="triangle"/>
          </a:ln>
        </p:spPr>
      </p:cxnSp>
      <p:sp>
        <p:nvSpPr>
          <p:cNvPr id="433" name="Google Shape;433;p43"/>
          <p:cNvSpPr txBox="1"/>
          <p:nvPr/>
        </p:nvSpPr>
        <p:spPr>
          <a:xfrm>
            <a:off x="1187625" y="4095875"/>
            <a:ext cx="2458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naheim"/>
                <a:ea typeface="Anaheim"/>
                <a:cs typeface="Anaheim"/>
                <a:sym typeface="Anaheim"/>
              </a:rPr>
              <a:t>Haut niveau de gestion</a:t>
            </a:r>
            <a:endParaRPr>
              <a:solidFill>
                <a:schemeClr val="dk1"/>
              </a:solidFill>
              <a:latin typeface="Anaheim"/>
              <a:ea typeface="Anaheim"/>
              <a:cs typeface="Anaheim"/>
              <a:sym typeface="Anaheim"/>
            </a:endParaRPr>
          </a:p>
        </p:txBody>
      </p:sp>
      <p:sp>
        <p:nvSpPr>
          <p:cNvPr id="434" name="Google Shape;434;p43"/>
          <p:cNvSpPr txBox="1"/>
          <p:nvPr/>
        </p:nvSpPr>
        <p:spPr>
          <a:xfrm>
            <a:off x="1177900" y="2821875"/>
            <a:ext cx="2615400" cy="100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Anaheim"/>
                <a:ea typeface="Anaheim"/>
                <a:cs typeface="Anaheim"/>
                <a:sym typeface="Anaheim"/>
              </a:rPr>
              <a:t>Modification et l’évolution des services sans affecter les consommateurs, tant que le contrat de service est maintenu</a:t>
            </a:r>
            <a:endParaRPr>
              <a:solidFill>
                <a:schemeClr val="dk1"/>
              </a:solidFill>
              <a:latin typeface="Anaheim"/>
              <a:ea typeface="Anaheim"/>
              <a:cs typeface="Anaheim"/>
              <a:sym typeface="Anaheim"/>
            </a:endParaRPr>
          </a:p>
        </p:txBody>
      </p:sp>
      <p:sp>
        <p:nvSpPr>
          <p:cNvPr id="435" name="Google Shape;435;p43"/>
          <p:cNvSpPr txBox="1"/>
          <p:nvPr/>
        </p:nvSpPr>
        <p:spPr>
          <a:xfrm>
            <a:off x="5461000" y="2946075"/>
            <a:ext cx="2512800" cy="1467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Anaheim"/>
              <a:buChar char="-"/>
            </a:pPr>
            <a:r>
              <a:rPr lang="en">
                <a:solidFill>
                  <a:schemeClr val="dk2"/>
                </a:solidFill>
                <a:latin typeface="Anaheim"/>
                <a:ea typeface="Anaheim"/>
                <a:cs typeface="Anaheim"/>
                <a:sym typeface="Anaheim"/>
              </a:rPr>
              <a:t>Ajout de nouveau service </a:t>
            </a:r>
            <a:endParaRPr>
              <a:solidFill>
                <a:schemeClr val="dk2"/>
              </a:solidFill>
              <a:latin typeface="Anaheim"/>
              <a:ea typeface="Anaheim"/>
              <a:cs typeface="Anaheim"/>
              <a:sym typeface="Anaheim"/>
            </a:endParaRPr>
          </a:p>
          <a:p>
            <a:pPr indent="-317500" lvl="0" marL="457200" rtl="0" algn="l">
              <a:spcBef>
                <a:spcPts val="0"/>
              </a:spcBef>
              <a:spcAft>
                <a:spcPts val="0"/>
              </a:spcAft>
              <a:buClr>
                <a:schemeClr val="dk2"/>
              </a:buClr>
              <a:buSzPts val="1400"/>
              <a:buFont typeface="Anaheim"/>
              <a:buChar char="-"/>
            </a:pPr>
            <a:r>
              <a:rPr lang="en">
                <a:solidFill>
                  <a:schemeClr val="dk2"/>
                </a:solidFill>
                <a:latin typeface="Anaheim"/>
                <a:ea typeface="Anaheim"/>
                <a:cs typeface="Anaheim"/>
                <a:sym typeface="Anaheim"/>
              </a:rPr>
              <a:t>Indépendance </a:t>
            </a:r>
            <a:endParaRPr>
              <a:solidFill>
                <a:schemeClr val="dk2"/>
              </a:solidFill>
              <a:latin typeface="Anaheim"/>
              <a:ea typeface="Anaheim"/>
              <a:cs typeface="Anaheim"/>
              <a:sym typeface="Anaheim"/>
            </a:endParaRPr>
          </a:p>
          <a:p>
            <a:pPr indent="-317500" lvl="0" marL="457200" rtl="0" algn="l">
              <a:spcBef>
                <a:spcPts val="0"/>
              </a:spcBef>
              <a:spcAft>
                <a:spcPts val="0"/>
              </a:spcAft>
              <a:buClr>
                <a:schemeClr val="dk2"/>
              </a:buClr>
              <a:buSzPts val="1400"/>
              <a:buFont typeface="Anaheim"/>
              <a:buChar char="-"/>
            </a:pPr>
            <a:r>
              <a:rPr lang="en">
                <a:solidFill>
                  <a:schemeClr val="dk2"/>
                </a:solidFill>
                <a:latin typeface="Anaheim"/>
                <a:ea typeface="Anaheim"/>
                <a:cs typeface="Anaheim"/>
                <a:sym typeface="Anaheim"/>
              </a:rPr>
              <a:t>Communication entre les services via des APIs</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4"/>
          <p:cNvSpPr txBox="1"/>
          <p:nvPr>
            <p:ph type="ctrTitle"/>
          </p:nvPr>
        </p:nvSpPr>
        <p:spPr>
          <a:xfrm>
            <a:off x="1938450" y="0"/>
            <a:ext cx="5362500" cy="9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441" name="Google Shape;441;p44"/>
          <p:cNvSpPr/>
          <p:nvPr/>
        </p:nvSpPr>
        <p:spPr>
          <a:xfrm>
            <a:off x="543000" y="1206500"/>
            <a:ext cx="8058000" cy="34020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pic>
        <p:nvPicPr>
          <p:cNvPr id="442" name="Google Shape;442;p44"/>
          <p:cNvPicPr preferRelativeResize="0"/>
          <p:nvPr/>
        </p:nvPicPr>
        <p:blipFill>
          <a:blip r:embed="rId3">
            <a:alphaModFix/>
          </a:blip>
          <a:stretch>
            <a:fillRect/>
          </a:stretch>
        </p:blipFill>
        <p:spPr>
          <a:xfrm>
            <a:off x="973374" y="2506425"/>
            <a:ext cx="5893699" cy="1773300"/>
          </a:xfrm>
          <a:prstGeom prst="rect">
            <a:avLst/>
          </a:prstGeom>
          <a:noFill/>
          <a:ln>
            <a:noFill/>
          </a:ln>
        </p:spPr>
      </p:pic>
      <p:pic>
        <p:nvPicPr>
          <p:cNvPr id="443" name="Google Shape;443;p44"/>
          <p:cNvPicPr preferRelativeResize="0"/>
          <p:nvPr/>
        </p:nvPicPr>
        <p:blipFill>
          <a:blip r:embed="rId4">
            <a:alphaModFix/>
          </a:blip>
          <a:stretch>
            <a:fillRect/>
          </a:stretch>
        </p:blipFill>
        <p:spPr>
          <a:xfrm>
            <a:off x="3455075" y="1365050"/>
            <a:ext cx="468951" cy="486349"/>
          </a:xfrm>
          <a:prstGeom prst="rect">
            <a:avLst/>
          </a:prstGeom>
          <a:noFill/>
          <a:ln>
            <a:noFill/>
          </a:ln>
        </p:spPr>
      </p:pic>
      <p:sp>
        <p:nvSpPr>
          <p:cNvPr id="444" name="Google Shape;444;p44"/>
          <p:cNvSpPr txBox="1"/>
          <p:nvPr>
            <p:ph idx="4294967295" type="title"/>
          </p:nvPr>
        </p:nvSpPr>
        <p:spPr>
          <a:xfrm>
            <a:off x="3924025" y="1434675"/>
            <a:ext cx="1860300" cy="3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1A9F2"/>
                </a:solidFill>
                <a:latin typeface="Roboto"/>
                <a:ea typeface="Roboto"/>
                <a:cs typeface="Roboto"/>
                <a:sym typeface="Roboto"/>
              </a:rPr>
              <a:t>Microsoft Azure</a:t>
            </a:r>
            <a:endParaRPr b="1" sz="1800">
              <a:solidFill>
                <a:srgbClr val="31A9F2"/>
              </a:solidFill>
              <a:latin typeface="Roboto"/>
              <a:ea typeface="Roboto"/>
              <a:cs typeface="Roboto"/>
              <a:sym typeface="Roboto"/>
            </a:endParaRPr>
          </a:p>
        </p:txBody>
      </p:sp>
      <p:sp>
        <p:nvSpPr>
          <p:cNvPr id="445" name="Google Shape;445;p44"/>
          <p:cNvSpPr txBox="1"/>
          <p:nvPr>
            <p:ph idx="4294967295" type="title"/>
          </p:nvPr>
        </p:nvSpPr>
        <p:spPr>
          <a:xfrm>
            <a:off x="973375" y="2086675"/>
            <a:ext cx="1911300" cy="3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Azure AI Services</a:t>
            </a:r>
            <a:endParaRPr sz="1200">
              <a:solidFill>
                <a:schemeClr val="dk1"/>
              </a:solidFill>
            </a:endParaRPr>
          </a:p>
        </p:txBody>
      </p:sp>
      <p:pic>
        <p:nvPicPr>
          <p:cNvPr id="446" name="Google Shape;446;p44"/>
          <p:cNvPicPr preferRelativeResize="0"/>
          <p:nvPr/>
        </p:nvPicPr>
        <p:blipFill>
          <a:blip r:embed="rId5">
            <a:alphaModFix/>
          </a:blip>
          <a:stretch>
            <a:fillRect/>
          </a:stretch>
        </p:blipFill>
        <p:spPr>
          <a:xfrm>
            <a:off x="6293775" y="1781776"/>
            <a:ext cx="1911301" cy="517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idx="3" type="title"/>
          </p:nvPr>
        </p:nvSpPr>
        <p:spPr>
          <a:xfrm>
            <a:off x="720000" y="1369850"/>
            <a:ext cx="25971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65" name="Google Shape;265;p32"/>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2"/>
                </a:solidFill>
              </a:rPr>
              <a:t>Plan</a:t>
            </a:r>
            <a:endParaRPr b="1">
              <a:solidFill>
                <a:schemeClr val="dk2"/>
              </a:solidFill>
            </a:endParaRPr>
          </a:p>
        </p:txBody>
      </p:sp>
      <p:sp>
        <p:nvSpPr>
          <p:cNvPr id="266" name="Google Shape;266;p32"/>
          <p:cNvSpPr/>
          <p:nvPr/>
        </p:nvSpPr>
        <p:spPr>
          <a:xfrm>
            <a:off x="2304375" y="-797750"/>
            <a:ext cx="2028900" cy="2208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txBox="1"/>
          <p:nvPr>
            <p:ph idx="3" type="title"/>
          </p:nvPr>
        </p:nvSpPr>
        <p:spPr>
          <a:xfrm>
            <a:off x="720000" y="1856825"/>
            <a:ext cx="5363700" cy="1934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romanUcPeriod"/>
            </a:pPr>
            <a:r>
              <a:rPr lang="en">
                <a:solidFill>
                  <a:srgbClr val="3E3E3E"/>
                </a:solidFill>
              </a:rPr>
              <a:t>É</a:t>
            </a:r>
            <a:r>
              <a:rPr lang="en"/>
              <a:t>tat de l’art</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AutoNum type="romanUcPeriod"/>
            </a:pPr>
            <a:r>
              <a:rPr lang="en"/>
              <a:t>L’architecture de Microsoft Azure</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AutoNum type="romanUcPeriod"/>
            </a:pPr>
            <a:r>
              <a:rPr lang="en"/>
              <a:t>L’évolution de l’architecture d’Azure</a:t>
            </a:r>
            <a:endParaRPr/>
          </a:p>
        </p:txBody>
      </p:sp>
      <p:sp>
        <p:nvSpPr>
          <p:cNvPr id="268" name="Google Shape;268;p32"/>
          <p:cNvSpPr txBox="1"/>
          <p:nvPr>
            <p:ph idx="3" type="title"/>
          </p:nvPr>
        </p:nvSpPr>
        <p:spPr>
          <a:xfrm>
            <a:off x="720000" y="3981700"/>
            <a:ext cx="25971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p:nvPr/>
        </p:nvSpPr>
        <p:spPr>
          <a:xfrm>
            <a:off x="5467200" y="1286250"/>
            <a:ext cx="3012300" cy="35331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274" name="Google Shape;274;p33"/>
          <p:cNvSpPr txBox="1"/>
          <p:nvPr>
            <p:ph type="title"/>
          </p:nvPr>
        </p:nvSpPr>
        <p:spPr>
          <a:xfrm>
            <a:off x="2525700" y="108675"/>
            <a:ext cx="4092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Introduction</a:t>
            </a:r>
            <a:endParaRPr b="1" sz="3000"/>
          </a:p>
        </p:txBody>
      </p:sp>
      <p:pic>
        <p:nvPicPr>
          <p:cNvPr id="275" name="Google Shape;275;p33"/>
          <p:cNvPicPr preferRelativeResize="0"/>
          <p:nvPr/>
        </p:nvPicPr>
        <p:blipFill>
          <a:blip r:embed="rId3">
            <a:alphaModFix/>
          </a:blip>
          <a:stretch>
            <a:fillRect/>
          </a:stretch>
        </p:blipFill>
        <p:spPr>
          <a:xfrm>
            <a:off x="544850" y="2812150"/>
            <a:ext cx="3732650" cy="2007336"/>
          </a:xfrm>
          <a:prstGeom prst="rect">
            <a:avLst/>
          </a:prstGeom>
          <a:noFill/>
          <a:ln>
            <a:noFill/>
          </a:ln>
        </p:spPr>
      </p:pic>
      <p:pic>
        <p:nvPicPr>
          <p:cNvPr id="276" name="Google Shape;276;p33"/>
          <p:cNvPicPr preferRelativeResize="0"/>
          <p:nvPr/>
        </p:nvPicPr>
        <p:blipFill>
          <a:blip r:embed="rId4">
            <a:alphaModFix/>
          </a:blip>
          <a:stretch>
            <a:fillRect/>
          </a:stretch>
        </p:blipFill>
        <p:spPr>
          <a:xfrm>
            <a:off x="1238100" y="3871950"/>
            <a:ext cx="690100" cy="690100"/>
          </a:xfrm>
          <a:prstGeom prst="rect">
            <a:avLst/>
          </a:prstGeom>
          <a:noFill/>
          <a:ln>
            <a:noFill/>
          </a:ln>
        </p:spPr>
      </p:pic>
      <p:pic>
        <p:nvPicPr>
          <p:cNvPr id="277" name="Google Shape;277;p33"/>
          <p:cNvPicPr preferRelativeResize="0"/>
          <p:nvPr/>
        </p:nvPicPr>
        <p:blipFill>
          <a:blip r:embed="rId5">
            <a:alphaModFix/>
          </a:blip>
          <a:stretch>
            <a:fillRect/>
          </a:stretch>
        </p:blipFill>
        <p:spPr>
          <a:xfrm>
            <a:off x="2235500" y="3014850"/>
            <a:ext cx="779651" cy="779651"/>
          </a:xfrm>
          <a:prstGeom prst="rect">
            <a:avLst/>
          </a:prstGeom>
          <a:noFill/>
          <a:ln>
            <a:noFill/>
          </a:ln>
        </p:spPr>
      </p:pic>
      <p:pic>
        <p:nvPicPr>
          <p:cNvPr id="278" name="Google Shape;278;p33"/>
          <p:cNvPicPr preferRelativeResize="0"/>
          <p:nvPr/>
        </p:nvPicPr>
        <p:blipFill>
          <a:blip r:embed="rId6">
            <a:alphaModFix/>
          </a:blip>
          <a:stretch>
            <a:fillRect/>
          </a:stretch>
        </p:blipFill>
        <p:spPr>
          <a:xfrm>
            <a:off x="2862775" y="3871950"/>
            <a:ext cx="690100" cy="690100"/>
          </a:xfrm>
          <a:prstGeom prst="rect">
            <a:avLst/>
          </a:prstGeom>
          <a:noFill/>
          <a:ln>
            <a:noFill/>
          </a:ln>
        </p:spPr>
      </p:pic>
      <p:pic>
        <p:nvPicPr>
          <p:cNvPr id="279" name="Google Shape;279;p33"/>
          <p:cNvPicPr preferRelativeResize="0"/>
          <p:nvPr/>
        </p:nvPicPr>
        <p:blipFill>
          <a:blip r:embed="rId7">
            <a:alphaModFix/>
          </a:blip>
          <a:stretch>
            <a:fillRect/>
          </a:stretch>
        </p:blipFill>
        <p:spPr>
          <a:xfrm>
            <a:off x="5247825" y="1070426"/>
            <a:ext cx="3470276" cy="1555382"/>
          </a:xfrm>
          <a:prstGeom prst="rect">
            <a:avLst/>
          </a:prstGeom>
          <a:noFill/>
          <a:ln>
            <a:noFill/>
          </a:ln>
        </p:spPr>
      </p:pic>
      <p:sp>
        <p:nvSpPr>
          <p:cNvPr id="280" name="Google Shape;280;p33"/>
          <p:cNvSpPr txBox="1"/>
          <p:nvPr/>
        </p:nvSpPr>
        <p:spPr>
          <a:xfrm>
            <a:off x="5660800" y="2400600"/>
            <a:ext cx="2679300" cy="9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Anaheim"/>
                <a:ea typeface="Anaheim"/>
                <a:cs typeface="Anaheim"/>
                <a:sym typeface="Anaheim"/>
              </a:rPr>
              <a:t>Date de création : 2008</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a:p>
            <a:pPr indent="0" lvl="0" marL="0" rtl="0" algn="l">
              <a:spcBef>
                <a:spcPts val="0"/>
              </a:spcBef>
              <a:spcAft>
                <a:spcPts val="0"/>
              </a:spcAft>
              <a:buNone/>
            </a:pPr>
            <a:r>
              <a:rPr lang="en">
                <a:solidFill>
                  <a:schemeClr val="dk2"/>
                </a:solidFill>
                <a:latin typeface="Anaheim"/>
                <a:ea typeface="Anaheim"/>
                <a:cs typeface="Anaheim"/>
                <a:sym typeface="Anaheim"/>
              </a:rPr>
              <a:t>Anciens nom : Windows Azure</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p:txBody>
      </p:sp>
      <p:sp>
        <p:nvSpPr>
          <p:cNvPr id="281" name="Google Shape;281;p33"/>
          <p:cNvSpPr txBox="1"/>
          <p:nvPr/>
        </p:nvSpPr>
        <p:spPr>
          <a:xfrm>
            <a:off x="6336388" y="3322188"/>
            <a:ext cx="13281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Anaheim"/>
                <a:ea typeface="Anaheim"/>
                <a:cs typeface="Anaheim"/>
                <a:sym typeface="Anaheim"/>
              </a:rPr>
              <a:t>56 000</a:t>
            </a:r>
            <a:endParaRPr b="1" sz="3000">
              <a:solidFill>
                <a:schemeClr val="dk2"/>
              </a:solidFill>
              <a:latin typeface="Anaheim"/>
              <a:ea typeface="Anaheim"/>
              <a:cs typeface="Anaheim"/>
              <a:sym typeface="Anaheim"/>
            </a:endParaRPr>
          </a:p>
          <a:p>
            <a:pPr indent="0" lvl="0" marL="0" rtl="0" algn="l">
              <a:spcBef>
                <a:spcPts val="0"/>
              </a:spcBef>
              <a:spcAft>
                <a:spcPts val="0"/>
              </a:spcAft>
              <a:buNone/>
            </a:pPr>
            <a:r>
              <a:t/>
            </a:r>
            <a:endParaRPr>
              <a:solidFill>
                <a:schemeClr val="dk2"/>
              </a:solidFill>
              <a:latin typeface="Anaheim"/>
              <a:ea typeface="Anaheim"/>
              <a:cs typeface="Anaheim"/>
              <a:sym typeface="Anaheim"/>
            </a:endParaRPr>
          </a:p>
        </p:txBody>
      </p:sp>
      <p:sp>
        <p:nvSpPr>
          <p:cNvPr id="282" name="Google Shape;282;p33"/>
          <p:cNvSpPr txBox="1"/>
          <p:nvPr/>
        </p:nvSpPr>
        <p:spPr>
          <a:xfrm>
            <a:off x="5550400" y="3871950"/>
            <a:ext cx="29001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Anaheim"/>
                <a:ea typeface="Anaheim"/>
                <a:cs typeface="Anaheim"/>
                <a:sym typeface="Anaheim"/>
              </a:rPr>
              <a:t>Entreprise s’offre les services d’Azure</a:t>
            </a:r>
            <a:endParaRPr>
              <a:solidFill>
                <a:schemeClr val="dk2"/>
              </a:solidFill>
              <a:latin typeface="Anaheim"/>
              <a:ea typeface="Anaheim"/>
              <a:cs typeface="Anaheim"/>
              <a:sym typeface="Anaheim"/>
            </a:endParaRPr>
          </a:p>
        </p:txBody>
      </p:sp>
      <p:pic>
        <p:nvPicPr>
          <p:cNvPr id="283" name="Google Shape;283;p33"/>
          <p:cNvPicPr preferRelativeResize="0"/>
          <p:nvPr/>
        </p:nvPicPr>
        <p:blipFill>
          <a:blip r:embed="rId8">
            <a:alphaModFix/>
          </a:blip>
          <a:stretch>
            <a:fillRect/>
          </a:stretch>
        </p:blipFill>
        <p:spPr>
          <a:xfrm>
            <a:off x="619125" y="1503064"/>
            <a:ext cx="690099" cy="690099"/>
          </a:xfrm>
          <a:prstGeom prst="rect">
            <a:avLst/>
          </a:prstGeom>
          <a:noFill/>
          <a:ln>
            <a:noFill/>
          </a:ln>
        </p:spPr>
      </p:pic>
      <p:sp>
        <p:nvSpPr>
          <p:cNvPr id="284" name="Google Shape;284;p33"/>
          <p:cNvSpPr txBox="1"/>
          <p:nvPr>
            <p:ph type="title"/>
          </p:nvPr>
        </p:nvSpPr>
        <p:spPr>
          <a:xfrm>
            <a:off x="1239525" y="1561763"/>
            <a:ext cx="2963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31A9F2"/>
                </a:solidFill>
                <a:latin typeface="Roboto"/>
                <a:ea typeface="Roboto"/>
                <a:cs typeface="Roboto"/>
                <a:sym typeface="Roboto"/>
              </a:rPr>
              <a:t>Microsoft Azure</a:t>
            </a:r>
            <a:endParaRPr b="1" sz="3000">
              <a:solidFill>
                <a:srgbClr val="31A9F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4"/>
          <p:cNvSpPr txBox="1"/>
          <p:nvPr>
            <p:ph type="title"/>
          </p:nvPr>
        </p:nvSpPr>
        <p:spPr>
          <a:xfrm>
            <a:off x="1284000" y="1017575"/>
            <a:ext cx="6576000" cy="109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22,3 milliards $</a:t>
            </a:r>
            <a:endParaRPr sz="6000"/>
          </a:p>
        </p:txBody>
      </p:sp>
      <p:pic>
        <p:nvPicPr>
          <p:cNvPr id="290" name="Google Shape;290;p34"/>
          <p:cNvPicPr preferRelativeResize="0"/>
          <p:nvPr/>
        </p:nvPicPr>
        <p:blipFill>
          <a:blip r:embed="rId3">
            <a:alphaModFix/>
          </a:blip>
          <a:stretch>
            <a:fillRect/>
          </a:stretch>
        </p:blipFill>
        <p:spPr>
          <a:xfrm>
            <a:off x="4037450" y="2594762"/>
            <a:ext cx="1069097" cy="1069076"/>
          </a:xfrm>
          <a:prstGeom prst="rect">
            <a:avLst/>
          </a:prstGeom>
          <a:noFill/>
          <a:ln>
            <a:noFill/>
          </a:ln>
        </p:spPr>
      </p:pic>
      <p:sp>
        <p:nvSpPr>
          <p:cNvPr id="291" name="Google Shape;291;p34"/>
          <p:cNvSpPr txBox="1"/>
          <p:nvPr>
            <p:ph type="title"/>
          </p:nvPr>
        </p:nvSpPr>
        <p:spPr>
          <a:xfrm>
            <a:off x="2196625" y="3942700"/>
            <a:ext cx="45948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2ème leader du marché</a:t>
            </a:r>
            <a:endParaRPr b="1" sz="30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p:nvPr/>
        </p:nvSpPr>
        <p:spPr>
          <a:xfrm>
            <a:off x="543000" y="1357575"/>
            <a:ext cx="8058000" cy="35331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sp>
        <p:nvSpPr>
          <p:cNvPr id="297" name="Google Shape;297;p35"/>
          <p:cNvSpPr txBox="1"/>
          <p:nvPr>
            <p:ph type="title"/>
          </p:nvPr>
        </p:nvSpPr>
        <p:spPr>
          <a:xfrm>
            <a:off x="2525700" y="108675"/>
            <a:ext cx="4092600" cy="572700"/>
          </a:xfrm>
          <a:prstGeom prst="rect">
            <a:avLst/>
          </a:prstGeom>
        </p:spPr>
        <p:txBody>
          <a:bodyPr anchorCtr="0" anchor="ctr" bIns="91425" lIns="91425" spcFirstLastPara="1" rIns="91425" wrap="square" tIns="91425">
            <a:noAutofit/>
          </a:bodyPr>
          <a:lstStyle/>
          <a:p>
            <a:pPr indent="-419100" lvl="0" marL="457200" rtl="0" algn="ctr">
              <a:spcBef>
                <a:spcPts val="0"/>
              </a:spcBef>
              <a:spcAft>
                <a:spcPts val="0"/>
              </a:spcAft>
              <a:buSzPts val="3000"/>
              <a:buAutoNum type="romanUcPeriod"/>
            </a:pPr>
            <a:r>
              <a:rPr lang="en" sz="3000"/>
              <a:t>É</a:t>
            </a:r>
            <a:r>
              <a:rPr b="1" lang="en" sz="3000"/>
              <a:t>tat de l’art</a:t>
            </a:r>
            <a:endParaRPr b="1" sz="3000"/>
          </a:p>
        </p:txBody>
      </p:sp>
      <p:pic>
        <p:nvPicPr>
          <p:cNvPr id="298" name="Google Shape;298;p35"/>
          <p:cNvPicPr preferRelativeResize="0"/>
          <p:nvPr/>
        </p:nvPicPr>
        <p:blipFill>
          <a:blip r:embed="rId3">
            <a:alphaModFix/>
          </a:blip>
          <a:stretch>
            <a:fillRect/>
          </a:stretch>
        </p:blipFill>
        <p:spPr>
          <a:xfrm>
            <a:off x="995675" y="3229925"/>
            <a:ext cx="655974" cy="680300"/>
          </a:xfrm>
          <a:prstGeom prst="rect">
            <a:avLst/>
          </a:prstGeom>
          <a:noFill/>
          <a:ln>
            <a:noFill/>
          </a:ln>
        </p:spPr>
      </p:pic>
      <p:sp>
        <p:nvSpPr>
          <p:cNvPr id="299" name="Google Shape;299;p35"/>
          <p:cNvSpPr txBox="1"/>
          <p:nvPr>
            <p:ph type="title"/>
          </p:nvPr>
        </p:nvSpPr>
        <p:spPr>
          <a:xfrm>
            <a:off x="1651650" y="3396525"/>
            <a:ext cx="23916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A9F2"/>
                </a:solidFill>
                <a:latin typeface="Roboto"/>
                <a:ea typeface="Roboto"/>
                <a:cs typeface="Roboto"/>
                <a:sym typeface="Roboto"/>
              </a:rPr>
              <a:t>Microsoft Azure</a:t>
            </a:r>
            <a:endParaRPr b="1" sz="2400">
              <a:solidFill>
                <a:srgbClr val="31A9F2"/>
              </a:solidFill>
              <a:latin typeface="Roboto"/>
              <a:ea typeface="Roboto"/>
              <a:cs typeface="Roboto"/>
              <a:sym typeface="Roboto"/>
            </a:endParaRPr>
          </a:p>
        </p:txBody>
      </p:sp>
      <p:sp>
        <p:nvSpPr>
          <p:cNvPr id="300" name="Google Shape;300;p35"/>
          <p:cNvSpPr txBox="1"/>
          <p:nvPr>
            <p:ph idx="4294967295" type="title"/>
          </p:nvPr>
        </p:nvSpPr>
        <p:spPr>
          <a:xfrm>
            <a:off x="464250" y="812275"/>
            <a:ext cx="3392100" cy="34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AutoNum type="alphaLcPeriod"/>
            </a:pPr>
            <a:r>
              <a:rPr lang="en" sz="2000">
                <a:solidFill>
                  <a:schemeClr val="dk1"/>
                </a:solidFill>
              </a:rPr>
              <a:t>L’aspect commercial</a:t>
            </a:r>
            <a:endParaRPr sz="2000">
              <a:solidFill>
                <a:schemeClr val="dk1"/>
              </a:solidFill>
            </a:endParaRPr>
          </a:p>
        </p:txBody>
      </p:sp>
      <p:pic>
        <p:nvPicPr>
          <p:cNvPr id="301" name="Google Shape;301;p35"/>
          <p:cNvPicPr preferRelativeResize="0"/>
          <p:nvPr/>
        </p:nvPicPr>
        <p:blipFill>
          <a:blip r:embed="rId4">
            <a:alphaModFix/>
          </a:blip>
          <a:stretch>
            <a:fillRect/>
          </a:stretch>
        </p:blipFill>
        <p:spPr>
          <a:xfrm>
            <a:off x="3148538" y="1745963"/>
            <a:ext cx="2846925" cy="1063975"/>
          </a:xfrm>
          <a:prstGeom prst="rect">
            <a:avLst/>
          </a:prstGeom>
          <a:noFill/>
          <a:ln>
            <a:noFill/>
          </a:ln>
        </p:spPr>
      </p:pic>
      <p:pic>
        <p:nvPicPr>
          <p:cNvPr id="302" name="Google Shape;302;p35"/>
          <p:cNvPicPr preferRelativeResize="0"/>
          <p:nvPr/>
        </p:nvPicPr>
        <p:blipFill>
          <a:blip r:embed="rId5">
            <a:alphaModFix/>
          </a:blip>
          <a:stretch>
            <a:fillRect/>
          </a:stretch>
        </p:blipFill>
        <p:spPr>
          <a:xfrm>
            <a:off x="6244575" y="3229925"/>
            <a:ext cx="1185900" cy="1166950"/>
          </a:xfrm>
          <a:prstGeom prst="rect">
            <a:avLst/>
          </a:prstGeom>
          <a:noFill/>
          <a:ln>
            <a:noFill/>
          </a:ln>
        </p:spPr>
      </p:pic>
      <p:sp>
        <p:nvSpPr>
          <p:cNvPr id="303" name="Google Shape;303;p35"/>
          <p:cNvSpPr txBox="1"/>
          <p:nvPr>
            <p:ph type="title"/>
          </p:nvPr>
        </p:nvSpPr>
        <p:spPr>
          <a:xfrm>
            <a:off x="715100" y="1540775"/>
            <a:ext cx="18105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rPr>
              <a:t>Fournisseurs</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type="title"/>
          </p:nvPr>
        </p:nvSpPr>
        <p:spPr>
          <a:xfrm>
            <a:off x="1284000" y="1017575"/>
            <a:ext cx="6576000" cy="109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76</a:t>
            </a:r>
            <a:r>
              <a:rPr lang="en" sz="6000"/>
              <a:t> milliards $</a:t>
            </a:r>
            <a:endParaRPr sz="6000"/>
          </a:p>
        </p:txBody>
      </p:sp>
      <p:sp>
        <p:nvSpPr>
          <p:cNvPr id="309" name="Google Shape;309;p36"/>
          <p:cNvSpPr txBox="1"/>
          <p:nvPr>
            <p:ph type="title"/>
          </p:nvPr>
        </p:nvSpPr>
        <p:spPr>
          <a:xfrm>
            <a:off x="2274600" y="2200525"/>
            <a:ext cx="45948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Q1 2024</a:t>
            </a:r>
            <a:endParaRPr b="1" sz="3000">
              <a:solidFill>
                <a:schemeClr val="dk1"/>
              </a:solidFill>
              <a:latin typeface="Roboto"/>
              <a:ea typeface="Roboto"/>
              <a:cs typeface="Roboto"/>
              <a:sym typeface="Roboto"/>
            </a:endParaRPr>
          </a:p>
        </p:txBody>
      </p:sp>
      <p:sp>
        <p:nvSpPr>
          <p:cNvPr id="310" name="Google Shape;310;p36"/>
          <p:cNvSpPr txBox="1"/>
          <p:nvPr>
            <p:ph type="title"/>
          </p:nvPr>
        </p:nvSpPr>
        <p:spPr>
          <a:xfrm>
            <a:off x="2274600" y="2861175"/>
            <a:ext cx="4594800" cy="96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Services d’infrastructure cloud</a:t>
            </a:r>
            <a:endParaRPr b="1" sz="30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p:nvPr/>
        </p:nvSpPr>
        <p:spPr>
          <a:xfrm>
            <a:off x="543000" y="1075400"/>
            <a:ext cx="8058000" cy="35331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pic>
        <p:nvPicPr>
          <p:cNvPr id="316" name="Google Shape;316;p37"/>
          <p:cNvPicPr preferRelativeResize="0"/>
          <p:nvPr/>
        </p:nvPicPr>
        <p:blipFill>
          <a:blip r:embed="rId3">
            <a:alphaModFix/>
          </a:blip>
          <a:stretch>
            <a:fillRect/>
          </a:stretch>
        </p:blipFill>
        <p:spPr>
          <a:xfrm>
            <a:off x="965500" y="2598775"/>
            <a:ext cx="468951" cy="486349"/>
          </a:xfrm>
          <a:prstGeom prst="rect">
            <a:avLst/>
          </a:prstGeom>
          <a:noFill/>
          <a:ln>
            <a:noFill/>
          </a:ln>
        </p:spPr>
      </p:pic>
      <p:sp>
        <p:nvSpPr>
          <p:cNvPr id="317" name="Google Shape;317;p37"/>
          <p:cNvSpPr txBox="1"/>
          <p:nvPr>
            <p:ph type="title"/>
          </p:nvPr>
        </p:nvSpPr>
        <p:spPr>
          <a:xfrm>
            <a:off x="1434450" y="2668400"/>
            <a:ext cx="18603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31A9F2"/>
                </a:solidFill>
                <a:latin typeface="Roboto"/>
                <a:ea typeface="Roboto"/>
                <a:cs typeface="Roboto"/>
                <a:sym typeface="Roboto"/>
              </a:rPr>
              <a:t>Microsoft Azure</a:t>
            </a:r>
            <a:endParaRPr b="1" sz="1800">
              <a:solidFill>
                <a:srgbClr val="31A9F2"/>
              </a:solidFill>
              <a:latin typeface="Roboto"/>
              <a:ea typeface="Roboto"/>
              <a:cs typeface="Roboto"/>
              <a:sym typeface="Roboto"/>
            </a:endParaRPr>
          </a:p>
        </p:txBody>
      </p:sp>
      <p:sp>
        <p:nvSpPr>
          <p:cNvPr id="318" name="Google Shape;318;p37"/>
          <p:cNvSpPr txBox="1"/>
          <p:nvPr>
            <p:ph idx="4294967295" type="title"/>
          </p:nvPr>
        </p:nvSpPr>
        <p:spPr>
          <a:xfrm>
            <a:off x="543000" y="331475"/>
            <a:ext cx="3392100" cy="34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AutoNum type="alphaLcPeriod"/>
            </a:pPr>
            <a:r>
              <a:rPr lang="en" sz="2000">
                <a:solidFill>
                  <a:schemeClr val="dk1"/>
                </a:solidFill>
              </a:rPr>
              <a:t>L’aspect commercial</a:t>
            </a:r>
            <a:endParaRPr sz="2000">
              <a:solidFill>
                <a:schemeClr val="dk1"/>
              </a:solidFill>
            </a:endParaRPr>
          </a:p>
        </p:txBody>
      </p:sp>
      <p:pic>
        <p:nvPicPr>
          <p:cNvPr id="319" name="Google Shape;319;p37"/>
          <p:cNvPicPr preferRelativeResize="0"/>
          <p:nvPr/>
        </p:nvPicPr>
        <p:blipFill>
          <a:blip r:embed="rId4">
            <a:alphaModFix/>
          </a:blip>
          <a:stretch>
            <a:fillRect/>
          </a:stretch>
        </p:blipFill>
        <p:spPr>
          <a:xfrm>
            <a:off x="995674" y="1273138"/>
            <a:ext cx="2142400" cy="800675"/>
          </a:xfrm>
          <a:prstGeom prst="rect">
            <a:avLst/>
          </a:prstGeom>
          <a:noFill/>
          <a:ln>
            <a:noFill/>
          </a:ln>
        </p:spPr>
      </p:pic>
      <p:pic>
        <p:nvPicPr>
          <p:cNvPr id="320" name="Google Shape;320;p37"/>
          <p:cNvPicPr preferRelativeResize="0"/>
          <p:nvPr/>
        </p:nvPicPr>
        <p:blipFill>
          <a:blip r:embed="rId5">
            <a:alphaModFix/>
          </a:blip>
          <a:stretch>
            <a:fillRect/>
          </a:stretch>
        </p:blipFill>
        <p:spPr>
          <a:xfrm>
            <a:off x="1544938" y="3341000"/>
            <a:ext cx="1043875" cy="1027175"/>
          </a:xfrm>
          <a:prstGeom prst="rect">
            <a:avLst/>
          </a:prstGeom>
          <a:noFill/>
          <a:ln>
            <a:noFill/>
          </a:ln>
        </p:spPr>
      </p:pic>
      <p:sp>
        <p:nvSpPr>
          <p:cNvPr id="321" name="Google Shape;321;p37"/>
          <p:cNvSpPr txBox="1"/>
          <p:nvPr>
            <p:ph type="title"/>
          </p:nvPr>
        </p:nvSpPr>
        <p:spPr>
          <a:xfrm>
            <a:off x="3324913" y="3681038"/>
            <a:ext cx="1111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highlight>
                  <a:srgbClr val="F1C232"/>
                </a:highlight>
                <a:latin typeface="Roboto"/>
                <a:ea typeface="Roboto"/>
                <a:cs typeface="Roboto"/>
                <a:sym typeface="Roboto"/>
              </a:rPr>
              <a:t>11%</a:t>
            </a:r>
            <a:endParaRPr b="1" sz="1800">
              <a:solidFill>
                <a:schemeClr val="dk1"/>
              </a:solidFill>
              <a:highlight>
                <a:srgbClr val="F1C232"/>
              </a:highlight>
              <a:latin typeface="Roboto"/>
              <a:ea typeface="Roboto"/>
              <a:cs typeface="Roboto"/>
              <a:sym typeface="Roboto"/>
            </a:endParaRPr>
          </a:p>
        </p:txBody>
      </p:sp>
      <p:sp>
        <p:nvSpPr>
          <p:cNvPr id="322" name="Google Shape;322;p37"/>
          <p:cNvSpPr txBox="1"/>
          <p:nvPr>
            <p:ph type="title"/>
          </p:nvPr>
        </p:nvSpPr>
        <p:spPr>
          <a:xfrm>
            <a:off x="3324913" y="2668400"/>
            <a:ext cx="1111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highlight>
                  <a:srgbClr val="46A9E7"/>
                </a:highlight>
                <a:latin typeface="Roboto"/>
                <a:ea typeface="Roboto"/>
                <a:cs typeface="Roboto"/>
                <a:sym typeface="Roboto"/>
              </a:rPr>
              <a:t>25%</a:t>
            </a:r>
            <a:endParaRPr b="1" sz="1800">
              <a:solidFill>
                <a:schemeClr val="dk1"/>
              </a:solidFill>
              <a:highlight>
                <a:srgbClr val="46A9E7"/>
              </a:highlight>
              <a:latin typeface="Roboto"/>
              <a:ea typeface="Roboto"/>
              <a:cs typeface="Roboto"/>
              <a:sym typeface="Roboto"/>
            </a:endParaRPr>
          </a:p>
        </p:txBody>
      </p:sp>
      <p:sp>
        <p:nvSpPr>
          <p:cNvPr id="323" name="Google Shape;323;p37"/>
          <p:cNvSpPr txBox="1"/>
          <p:nvPr>
            <p:ph type="title"/>
          </p:nvPr>
        </p:nvSpPr>
        <p:spPr>
          <a:xfrm>
            <a:off x="3324913" y="1499938"/>
            <a:ext cx="1111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highlight>
                  <a:srgbClr val="FF9900"/>
                </a:highlight>
                <a:latin typeface="Roboto"/>
                <a:ea typeface="Roboto"/>
                <a:cs typeface="Roboto"/>
                <a:sym typeface="Roboto"/>
              </a:rPr>
              <a:t>31%</a:t>
            </a:r>
            <a:endParaRPr b="1" sz="1800">
              <a:solidFill>
                <a:schemeClr val="dk1"/>
              </a:solidFill>
              <a:highlight>
                <a:srgbClr val="FF9900"/>
              </a:highlight>
              <a:latin typeface="Roboto"/>
              <a:ea typeface="Roboto"/>
              <a:cs typeface="Roboto"/>
              <a:sym typeface="Roboto"/>
            </a:endParaRPr>
          </a:p>
        </p:txBody>
      </p:sp>
      <p:sp>
        <p:nvSpPr>
          <p:cNvPr id="324" name="Google Shape;324;p37"/>
          <p:cNvSpPr txBox="1"/>
          <p:nvPr>
            <p:ph type="title"/>
          </p:nvPr>
        </p:nvSpPr>
        <p:spPr>
          <a:xfrm>
            <a:off x="6026450" y="3681050"/>
            <a:ext cx="16812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Roboto"/>
                <a:ea typeface="Roboto"/>
                <a:cs typeface="Roboto"/>
                <a:sym typeface="Roboto"/>
              </a:rPr>
              <a:t>217 Mrd $</a:t>
            </a:r>
            <a:endParaRPr b="1" sz="2400">
              <a:solidFill>
                <a:schemeClr val="dk1"/>
              </a:solidFill>
              <a:latin typeface="Roboto"/>
              <a:ea typeface="Roboto"/>
              <a:cs typeface="Roboto"/>
              <a:sym typeface="Roboto"/>
            </a:endParaRPr>
          </a:p>
        </p:txBody>
      </p:sp>
      <p:sp>
        <p:nvSpPr>
          <p:cNvPr id="325" name="Google Shape;325;p37"/>
          <p:cNvSpPr txBox="1"/>
          <p:nvPr>
            <p:ph type="title"/>
          </p:nvPr>
        </p:nvSpPr>
        <p:spPr>
          <a:xfrm>
            <a:off x="6245150" y="4028150"/>
            <a:ext cx="1243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Roboto"/>
                <a:ea typeface="Roboto"/>
                <a:cs typeface="Roboto"/>
                <a:sym typeface="Roboto"/>
              </a:rPr>
              <a:t>En 2022</a:t>
            </a:r>
            <a:endParaRPr b="1" sz="1800">
              <a:solidFill>
                <a:schemeClr val="dk1"/>
              </a:solidFill>
              <a:latin typeface="Roboto"/>
              <a:ea typeface="Roboto"/>
              <a:cs typeface="Roboto"/>
              <a:sym typeface="Roboto"/>
            </a:endParaRPr>
          </a:p>
        </p:txBody>
      </p:sp>
      <p:sp>
        <p:nvSpPr>
          <p:cNvPr id="326" name="Google Shape;326;p37"/>
          <p:cNvSpPr txBox="1"/>
          <p:nvPr>
            <p:ph type="title"/>
          </p:nvPr>
        </p:nvSpPr>
        <p:spPr>
          <a:xfrm>
            <a:off x="5849150" y="1348575"/>
            <a:ext cx="2035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Roboto"/>
                <a:ea typeface="Roboto"/>
                <a:cs typeface="Roboto"/>
                <a:sym typeface="Roboto"/>
              </a:rPr>
              <a:t>286 Mrd $</a:t>
            </a:r>
            <a:endParaRPr b="1" sz="3000">
              <a:solidFill>
                <a:schemeClr val="dk1"/>
              </a:solidFill>
              <a:latin typeface="Roboto"/>
              <a:ea typeface="Roboto"/>
              <a:cs typeface="Roboto"/>
              <a:sym typeface="Roboto"/>
            </a:endParaRPr>
          </a:p>
        </p:txBody>
      </p:sp>
      <p:sp>
        <p:nvSpPr>
          <p:cNvPr id="327" name="Google Shape;327;p37"/>
          <p:cNvSpPr txBox="1"/>
          <p:nvPr>
            <p:ph type="title"/>
          </p:nvPr>
        </p:nvSpPr>
        <p:spPr>
          <a:xfrm>
            <a:off x="6245150" y="1695675"/>
            <a:ext cx="1243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Roboto"/>
                <a:ea typeface="Roboto"/>
                <a:cs typeface="Roboto"/>
                <a:sym typeface="Roboto"/>
              </a:rPr>
              <a:t>En 2023</a:t>
            </a:r>
            <a:endParaRPr b="1" sz="1800">
              <a:solidFill>
                <a:schemeClr val="dk1"/>
              </a:solidFill>
              <a:latin typeface="Roboto"/>
              <a:ea typeface="Roboto"/>
              <a:cs typeface="Roboto"/>
              <a:sym typeface="Roboto"/>
            </a:endParaRPr>
          </a:p>
        </p:txBody>
      </p:sp>
      <p:cxnSp>
        <p:nvCxnSpPr>
          <p:cNvPr id="328" name="Google Shape;328;p37"/>
          <p:cNvCxnSpPr>
            <a:stCxn id="324" idx="0"/>
            <a:endCxn id="327" idx="2"/>
          </p:cNvCxnSpPr>
          <p:nvPr/>
        </p:nvCxnSpPr>
        <p:spPr>
          <a:xfrm rot="10800000">
            <a:off x="6867050" y="2042750"/>
            <a:ext cx="0" cy="1638300"/>
          </a:xfrm>
          <a:prstGeom prst="straightConnector1">
            <a:avLst/>
          </a:prstGeom>
          <a:noFill/>
          <a:ln cap="flat" cmpd="sng" w="38100">
            <a:solidFill>
              <a:schemeClr val="dk1"/>
            </a:solidFill>
            <a:prstDash val="solid"/>
            <a:round/>
            <a:headEnd len="med" w="med" type="none"/>
            <a:tailEnd len="med" w="med" type="triangle"/>
          </a:ln>
        </p:spPr>
      </p:cxnSp>
      <p:sp>
        <p:nvSpPr>
          <p:cNvPr id="329" name="Google Shape;329;p37"/>
          <p:cNvSpPr txBox="1"/>
          <p:nvPr>
            <p:ph type="title"/>
          </p:nvPr>
        </p:nvSpPr>
        <p:spPr>
          <a:xfrm>
            <a:off x="5506488" y="2688350"/>
            <a:ext cx="1111800" cy="3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highlight>
                  <a:srgbClr val="00FF00"/>
                </a:highlight>
                <a:latin typeface="Roboto"/>
                <a:ea typeface="Roboto"/>
                <a:cs typeface="Roboto"/>
                <a:sym typeface="Roboto"/>
              </a:rPr>
              <a:t>+22%</a:t>
            </a:r>
            <a:endParaRPr b="1" sz="1800">
              <a:solidFill>
                <a:schemeClr val="dk1"/>
              </a:solidFill>
              <a:highlight>
                <a:srgbClr val="00FF00"/>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p:nvPr/>
        </p:nvSpPr>
        <p:spPr>
          <a:xfrm>
            <a:off x="543000" y="1075400"/>
            <a:ext cx="8058000" cy="3533100"/>
          </a:xfrm>
          <a:prstGeom prst="roundRect">
            <a:avLst>
              <a:gd fmla="val 899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2121"/>
              </a:solidFill>
              <a:latin typeface="Anaheim"/>
              <a:ea typeface="Anaheim"/>
              <a:cs typeface="Anaheim"/>
              <a:sym typeface="Anaheim"/>
            </a:endParaRPr>
          </a:p>
        </p:txBody>
      </p:sp>
      <p:pic>
        <p:nvPicPr>
          <p:cNvPr id="335" name="Google Shape;335;p38"/>
          <p:cNvPicPr preferRelativeResize="0"/>
          <p:nvPr/>
        </p:nvPicPr>
        <p:blipFill>
          <a:blip r:embed="rId3">
            <a:alphaModFix/>
          </a:blip>
          <a:stretch>
            <a:fillRect/>
          </a:stretch>
        </p:blipFill>
        <p:spPr>
          <a:xfrm>
            <a:off x="3611000" y="1430300"/>
            <a:ext cx="468951" cy="486349"/>
          </a:xfrm>
          <a:prstGeom prst="rect">
            <a:avLst/>
          </a:prstGeom>
          <a:noFill/>
          <a:ln>
            <a:noFill/>
          </a:ln>
        </p:spPr>
      </p:pic>
      <p:sp>
        <p:nvSpPr>
          <p:cNvPr id="336" name="Google Shape;336;p38"/>
          <p:cNvSpPr txBox="1"/>
          <p:nvPr>
            <p:ph type="title"/>
          </p:nvPr>
        </p:nvSpPr>
        <p:spPr>
          <a:xfrm>
            <a:off x="4079950" y="1499925"/>
            <a:ext cx="18603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31A9F2"/>
                </a:solidFill>
                <a:latin typeface="Roboto"/>
                <a:ea typeface="Roboto"/>
                <a:cs typeface="Roboto"/>
                <a:sym typeface="Roboto"/>
              </a:rPr>
              <a:t>Microsoft Azure</a:t>
            </a:r>
            <a:endParaRPr b="1" sz="1800">
              <a:solidFill>
                <a:srgbClr val="31A9F2"/>
              </a:solidFill>
              <a:latin typeface="Roboto"/>
              <a:ea typeface="Roboto"/>
              <a:cs typeface="Roboto"/>
              <a:sym typeface="Roboto"/>
            </a:endParaRPr>
          </a:p>
        </p:txBody>
      </p:sp>
      <p:pic>
        <p:nvPicPr>
          <p:cNvPr id="337" name="Google Shape;337;p38"/>
          <p:cNvPicPr preferRelativeResize="0"/>
          <p:nvPr/>
        </p:nvPicPr>
        <p:blipFill>
          <a:blip r:embed="rId4">
            <a:alphaModFix/>
          </a:blip>
          <a:stretch>
            <a:fillRect/>
          </a:stretch>
        </p:blipFill>
        <p:spPr>
          <a:xfrm>
            <a:off x="1116325" y="1273148"/>
            <a:ext cx="1721840" cy="643500"/>
          </a:xfrm>
          <a:prstGeom prst="rect">
            <a:avLst/>
          </a:prstGeom>
          <a:noFill/>
          <a:ln>
            <a:noFill/>
          </a:ln>
        </p:spPr>
      </p:pic>
      <p:pic>
        <p:nvPicPr>
          <p:cNvPr id="338" name="Google Shape;338;p38"/>
          <p:cNvPicPr preferRelativeResize="0"/>
          <p:nvPr/>
        </p:nvPicPr>
        <p:blipFill>
          <a:blip r:embed="rId5">
            <a:alphaModFix/>
          </a:blip>
          <a:stretch>
            <a:fillRect/>
          </a:stretch>
        </p:blipFill>
        <p:spPr>
          <a:xfrm>
            <a:off x="6729538" y="1273150"/>
            <a:ext cx="1043875" cy="1027175"/>
          </a:xfrm>
          <a:prstGeom prst="rect">
            <a:avLst/>
          </a:prstGeom>
          <a:noFill/>
          <a:ln>
            <a:noFill/>
          </a:ln>
        </p:spPr>
      </p:pic>
      <p:pic>
        <p:nvPicPr>
          <p:cNvPr id="339" name="Google Shape;339;p38"/>
          <p:cNvPicPr preferRelativeResize="0"/>
          <p:nvPr/>
        </p:nvPicPr>
        <p:blipFill>
          <a:blip r:embed="rId6">
            <a:alphaModFix/>
          </a:blip>
          <a:stretch>
            <a:fillRect/>
          </a:stretch>
        </p:blipFill>
        <p:spPr>
          <a:xfrm>
            <a:off x="1072775" y="2216225"/>
            <a:ext cx="1808950" cy="1159350"/>
          </a:xfrm>
          <a:prstGeom prst="rect">
            <a:avLst/>
          </a:prstGeom>
          <a:noFill/>
          <a:ln>
            <a:noFill/>
          </a:ln>
        </p:spPr>
      </p:pic>
      <p:pic>
        <p:nvPicPr>
          <p:cNvPr id="340" name="Google Shape;340;p38"/>
          <p:cNvPicPr preferRelativeResize="0"/>
          <p:nvPr/>
        </p:nvPicPr>
        <p:blipFill>
          <a:blip r:embed="rId7">
            <a:alphaModFix/>
          </a:blip>
          <a:stretch>
            <a:fillRect/>
          </a:stretch>
        </p:blipFill>
        <p:spPr>
          <a:xfrm>
            <a:off x="4380537" y="2328162"/>
            <a:ext cx="710775" cy="767174"/>
          </a:xfrm>
          <a:prstGeom prst="rect">
            <a:avLst/>
          </a:prstGeom>
          <a:noFill/>
          <a:ln>
            <a:noFill/>
          </a:ln>
        </p:spPr>
      </p:pic>
      <p:pic>
        <p:nvPicPr>
          <p:cNvPr id="341" name="Google Shape;341;p38"/>
          <p:cNvPicPr preferRelativeResize="0"/>
          <p:nvPr/>
        </p:nvPicPr>
        <p:blipFill>
          <a:blip r:embed="rId8">
            <a:alphaModFix/>
          </a:blip>
          <a:stretch>
            <a:fillRect/>
          </a:stretch>
        </p:blipFill>
        <p:spPr>
          <a:xfrm>
            <a:off x="6604750" y="2372200"/>
            <a:ext cx="1293474" cy="679075"/>
          </a:xfrm>
          <a:prstGeom prst="rect">
            <a:avLst/>
          </a:prstGeom>
          <a:noFill/>
          <a:ln>
            <a:noFill/>
          </a:ln>
        </p:spPr>
      </p:pic>
      <p:sp>
        <p:nvSpPr>
          <p:cNvPr id="342" name="Google Shape;342;p38"/>
          <p:cNvSpPr txBox="1"/>
          <p:nvPr>
            <p:ph type="title"/>
          </p:nvPr>
        </p:nvSpPr>
        <p:spPr>
          <a:xfrm>
            <a:off x="715100" y="3421225"/>
            <a:ext cx="2844600" cy="90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000000"/>
                </a:solidFill>
                <a:highlight>
                  <a:srgbClr val="FF9900"/>
                </a:highlight>
                <a:latin typeface="Arial"/>
                <a:ea typeface="Arial"/>
                <a:cs typeface="Arial"/>
                <a:sym typeface="Arial"/>
              </a:rPr>
              <a:t>Type d’instance : </a:t>
            </a:r>
            <a:r>
              <a:rPr lang="en" sz="1000">
                <a:solidFill>
                  <a:srgbClr val="000000"/>
                </a:solidFill>
                <a:highlight>
                  <a:srgbClr val="FF9900"/>
                </a:highlight>
                <a:latin typeface="Arial"/>
                <a:ea typeface="Arial"/>
                <a:cs typeface="Arial"/>
                <a:sym typeface="Arial"/>
              </a:rPr>
              <a:t>m5.2xlarge (8 Coeurs, 32 Go de RAM, EBS(Elastic Block Store) Uniquement)</a:t>
            </a:r>
            <a:endParaRPr sz="1000">
              <a:solidFill>
                <a:srgbClr val="000000"/>
              </a:solidFill>
              <a:highlight>
                <a:srgbClr val="FF9900"/>
              </a:highlight>
              <a:latin typeface="Arial"/>
              <a:ea typeface="Arial"/>
              <a:cs typeface="Arial"/>
              <a:sym typeface="Arial"/>
            </a:endParaRPr>
          </a:p>
          <a:p>
            <a:pPr indent="0" lvl="0" marL="0" rtl="0" algn="ctr">
              <a:lnSpc>
                <a:spcPct val="115000"/>
              </a:lnSpc>
              <a:spcBef>
                <a:spcPts val="0"/>
              </a:spcBef>
              <a:spcAft>
                <a:spcPts val="0"/>
              </a:spcAft>
              <a:buNone/>
            </a:pPr>
            <a:r>
              <a:t/>
            </a:r>
            <a:endParaRPr b="1" sz="10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b="1" lang="en" sz="1000">
                <a:solidFill>
                  <a:srgbClr val="000000"/>
                </a:solidFill>
                <a:highlight>
                  <a:srgbClr val="FF9900"/>
                </a:highlight>
                <a:latin typeface="Arial"/>
                <a:ea typeface="Arial"/>
                <a:cs typeface="Arial"/>
                <a:sym typeface="Arial"/>
              </a:rPr>
              <a:t>Prix estimé :</a:t>
            </a:r>
            <a:r>
              <a:rPr lang="en" sz="1000">
                <a:solidFill>
                  <a:srgbClr val="000000"/>
                </a:solidFill>
                <a:highlight>
                  <a:srgbClr val="FF9900"/>
                </a:highlight>
                <a:latin typeface="Arial"/>
                <a:ea typeface="Arial"/>
                <a:cs typeface="Arial"/>
                <a:sym typeface="Arial"/>
              </a:rPr>
              <a:t> 0,382$/heure soit </a:t>
            </a:r>
            <a:r>
              <a:rPr b="1" lang="en" sz="1000">
                <a:solidFill>
                  <a:srgbClr val="000000"/>
                </a:solidFill>
                <a:highlight>
                  <a:srgbClr val="FF9900"/>
                </a:highlight>
                <a:latin typeface="Arial"/>
                <a:ea typeface="Arial"/>
                <a:cs typeface="Arial"/>
                <a:sym typeface="Arial"/>
              </a:rPr>
              <a:t>286,56$/mois</a:t>
            </a:r>
            <a:endParaRPr b="1" sz="1700">
              <a:solidFill>
                <a:schemeClr val="dk1"/>
              </a:solidFill>
              <a:highlight>
                <a:srgbClr val="FF9900"/>
              </a:highlight>
              <a:latin typeface="Roboto"/>
              <a:ea typeface="Roboto"/>
              <a:cs typeface="Roboto"/>
              <a:sym typeface="Roboto"/>
            </a:endParaRPr>
          </a:p>
        </p:txBody>
      </p:sp>
      <p:sp>
        <p:nvSpPr>
          <p:cNvPr id="343" name="Google Shape;343;p38"/>
          <p:cNvSpPr txBox="1"/>
          <p:nvPr>
            <p:ph type="title"/>
          </p:nvPr>
        </p:nvSpPr>
        <p:spPr>
          <a:xfrm>
            <a:off x="3418475" y="3421225"/>
            <a:ext cx="2634900" cy="90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chemeClr val="dk1"/>
                </a:solidFill>
                <a:highlight>
                  <a:srgbClr val="46A9E7"/>
                </a:highlight>
                <a:latin typeface="Arial"/>
                <a:ea typeface="Arial"/>
                <a:cs typeface="Arial"/>
                <a:sym typeface="Arial"/>
              </a:rPr>
              <a:t>Type de machine : </a:t>
            </a:r>
            <a:r>
              <a:rPr lang="en" sz="1000">
                <a:solidFill>
                  <a:schemeClr val="dk1"/>
                </a:solidFill>
                <a:highlight>
                  <a:srgbClr val="46A9E7"/>
                </a:highlight>
                <a:latin typeface="Arial"/>
                <a:ea typeface="Arial"/>
                <a:cs typeface="Arial"/>
                <a:sym typeface="Arial"/>
              </a:rPr>
              <a:t>P3v3 (8 Coeurs, 32 Go de RAM, SSD)</a:t>
            </a:r>
            <a:endParaRPr sz="1000">
              <a:solidFill>
                <a:schemeClr val="dk1"/>
              </a:solidFill>
              <a:highlight>
                <a:srgbClr val="46A9E7"/>
              </a:highlight>
              <a:latin typeface="Arial"/>
              <a:ea typeface="Arial"/>
              <a:cs typeface="Arial"/>
              <a:sym typeface="Arial"/>
            </a:endParaRPr>
          </a:p>
          <a:p>
            <a:pPr indent="0" lvl="0" marL="0" rtl="0" algn="ctr">
              <a:lnSpc>
                <a:spcPct val="115000"/>
              </a:lnSpc>
              <a:spcBef>
                <a:spcPts val="0"/>
              </a:spcBef>
              <a:spcAft>
                <a:spcPts val="0"/>
              </a:spcAft>
              <a:buNone/>
            </a:pPr>
            <a:r>
              <a:t/>
            </a:r>
            <a:endParaRPr b="1" sz="1000">
              <a:solidFill>
                <a:schemeClr val="dk1"/>
              </a:solidFill>
              <a:highlight>
                <a:srgbClr val="46A9E7"/>
              </a:highlight>
              <a:latin typeface="Arial"/>
              <a:ea typeface="Arial"/>
              <a:cs typeface="Arial"/>
              <a:sym typeface="Arial"/>
            </a:endParaRPr>
          </a:p>
          <a:p>
            <a:pPr indent="0" lvl="0" marL="0" rtl="0" algn="ctr">
              <a:lnSpc>
                <a:spcPct val="115000"/>
              </a:lnSpc>
              <a:spcBef>
                <a:spcPts val="0"/>
              </a:spcBef>
              <a:spcAft>
                <a:spcPts val="0"/>
              </a:spcAft>
              <a:buNone/>
            </a:pPr>
            <a:r>
              <a:rPr b="1" lang="en" sz="1000">
                <a:solidFill>
                  <a:schemeClr val="dk1"/>
                </a:solidFill>
                <a:highlight>
                  <a:srgbClr val="46A9E7"/>
                </a:highlight>
                <a:latin typeface="Arial"/>
                <a:ea typeface="Arial"/>
                <a:cs typeface="Arial"/>
                <a:sym typeface="Arial"/>
              </a:rPr>
              <a:t>Prix estimé :</a:t>
            </a:r>
            <a:r>
              <a:rPr lang="en" sz="1000">
                <a:solidFill>
                  <a:schemeClr val="dk1"/>
                </a:solidFill>
                <a:highlight>
                  <a:srgbClr val="46A9E7"/>
                </a:highlight>
                <a:latin typeface="Arial"/>
                <a:ea typeface="Arial"/>
                <a:cs typeface="Arial"/>
                <a:sym typeface="Arial"/>
              </a:rPr>
              <a:t> 0,68$/heure soit </a:t>
            </a:r>
            <a:r>
              <a:rPr b="1" lang="en" sz="1000">
                <a:solidFill>
                  <a:schemeClr val="dk1"/>
                </a:solidFill>
                <a:highlight>
                  <a:srgbClr val="46A9E7"/>
                </a:highlight>
                <a:latin typeface="Arial"/>
                <a:ea typeface="Arial"/>
                <a:cs typeface="Arial"/>
                <a:sym typeface="Arial"/>
              </a:rPr>
              <a:t>496.400$/mois</a:t>
            </a:r>
            <a:endParaRPr b="1" sz="1000">
              <a:solidFill>
                <a:schemeClr val="dk1"/>
              </a:solidFill>
              <a:highlight>
                <a:srgbClr val="46A9E7"/>
              </a:highlight>
              <a:latin typeface="Roboto"/>
              <a:ea typeface="Roboto"/>
              <a:cs typeface="Roboto"/>
              <a:sym typeface="Roboto"/>
            </a:endParaRPr>
          </a:p>
        </p:txBody>
      </p:sp>
      <p:sp>
        <p:nvSpPr>
          <p:cNvPr id="344" name="Google Shape;344;p38"/>
          <p:cNvSpPr txBox="1"/>
          <p:nvPr>
            <p:ph type="title"/>
          </p:nvPr>
        </p:nvSpPr>
        <p:spPr>
          <a:xfrm>
            <a:off x="5840950" y="3421225"/>
            <a:ext cx="2634900" cy="90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chemeClr val="dk1"/>
                </a:solidFill>
                <a:highlight>
                  <a:srgbClr val="6AA84F"/>
                </a:highlight>
                <a:latin typeface="Arial"/>
                <a:ea typeface="Arial"/>
                <a:cs typeface="Arial"/>
                <a:sym typeface="Arial"/>
              </a:rPr>
              <a:t>Type de machine : </a:t>
            </a:r>
            <a:r>
              <a:rPr lang="en" sz="1000">
                <a:solidFill>
                  <a:schemeClr val="dk1"/>
                </a:solidFill>
                <a:highlight>
                  <a:srgbClr val="6AA84F"/>
                </a:highlight>
                <a:latin typeface="Arial"/>
                <a:ea typeface="Arial"/>
                <a:cs typeface="Arial"/>
                <a:sym typeface="Arial"/>
              </a:rPr>
              <a:t>n2-standard-8</a:t>
            </a:r>
            <a:r>
              <a:rPr lang="en" sz="1000">
                <a:solidFill>
                  <a:schemeClr val="dk1"/>
                </a:solidFill>
                <a:highlight>
                  <a:srgbClr val="6AA84F"/>
                </a:highlight>
                <a:latin typeface="Arial"/>
                <a:ea typeface="Arial"/>
                <a:cs typeface="Arial"/>
                <a:sym typeface="Arial"/>
              </a:rPr>
              <a:t> (8 Coeurs, 32 Go de RAM, SSD)</a:t>
            </a:r>
            <a:endParaRPr sz="1000">
              <a:solidFill>
                <a:schemeClr val="dk1"/>
              </a:solidFill>
              <a:highlight>
                <a:srgbClr val="6AA84F"/>
              </a:highlight>
              <a:latin typeface="Arial"/>
              <a:ea typeface="Arial"/>
              <a:cs typeface="Arial"/>
              <a:sym typeface="Arial"/>
            </a:endParaRPr>
          </a:p>
          <a:p>
            <a:pPr indent="0" lvl="0" marL="0" rtl="0" algn="ctr">
              <a:lnSpc>
                <a:spcPct val="115000"/>
              </a:lnSpc>
              <a:spcBef>
                <a:spcPts val="0"/>
              </a:spcBef>
              <a:spcAft>
                <a:spcPts val="0"/>
              </a:spcAft>
              <a:buNone/>
            </a:pPr>
            <a:r>
              <a:t/>
            </a:r>
            <a:endParaRPr b="1" sz="1000">
              <a:solidFill>
                <a:schemeClr val="dk1"/>
              </a:solidFill>
              <a:highlight>
                <a:srgbClr val="6AA84F"/>
              </a:highlight>
              <a:latin typeface="Arial"/>
              <a:ea typeface="Arial"/>
              <a:cs typeface="Arial"/>
              <a:sym typeface="Arial"/>
            </a:endParaRPr>
          </a:p>
          <a:p>
            <a:pPr indent="0" lvl="0" marL="0" rtl="0" algn="ctr">
              <a:lnSpc>
                <a:spcPct val="115000"/>
              </a:lnSpc>
              <a:spcBef>
                <a:spcPts val="0"/>
              </a:spcBef>
              <a:spcAft>
                <a:spcPts val="0"/>
              </a:spcAft>
              <a:buNone/>
            </a:pPr>
            <a:r>
              <a:rPr b="1" lang="en" sz="1000">
                <a:solidFill>
                  <a:schemeClr val="dk1"/>
                </a:solidFill>
                <a:highlight>
                  <a:srgbClr val="6AA84F"/>
                </a:highlight>
                <a:latin typeface="Arial"/>
                <a:ea typeface="Arial"/>
                <a:cs typeface="Arial"/>
                <a:sym typeface="Arial"/>
              </a:rPr>
              <a:t>Prix estimé :</a:t>
            </a:r>
            <a:r>
              <a:rPr lang="en" sz="1000">
                <a:solidFill>
                  <a:schemeClr val="dk1"/>
                </a:solidFill>
                <a:highlight>
                  <a:srgbClr val="6AA84F"/>
                </a:highlight>
                <a:latin typeface="Arial"/>
                <a:ea typeface="Arial"/>
                <a:cs typeface="Arial"/>
                <a:sym typeface="Arial"/>
              </a:rPr>
              <a:t> </a:t>
            </a:r>
            <a:r>
              <a:rPr lang="en" sz="1000">
                <a:solidFill>
                  <a:srgbClr val="000000"/>
                </a:solidFill>
                <a:highlight>
                  <a:srgbClr val="6AA84F"/>
                </a:highlight>
                <a:latin typeface="Arial"/>
                <a:ea typeface="Arial"/>
                <a:cs typeface="Arial"/>
                <a:sym typeface="Arial"/>
              </a:rPr>
              <a:t>0,592$/heure soit </a:t>
            </a:r>
            <a:r>
              <a:rPr b="1" lang="en" sz="1000">
                <a:solidFill>
                  <a:srgbClr val="000000"/>
                </a:solidFill>
                <a:highlight>
                  <a:srgbClr val="6AA84F"/>
                </a:highlight>
                <a:latin typeface="Arial"/>
                <a:ea typeface="Arial"/>
                <a:cs typeface="Arial"/>
                <a:sym typeface="Arial"/>
              </a:rPr>
              <a:t>442,56$/mois</a:t>
            </a:r>
            <a:endParaRPr b="1" sz="1000">
              <a:solidFill>
                <a:schemeClr val="dk1"/>
              </a:solidFill>
              <a:highlight>
                <a:srgbClr val="6AA84F"/>
              </a:highlight>
              <a:latin typeface="Roboto"/>
              <a:ea typeface="Roboto"/>
              <a:cs typeface="Roboto"/>
              <a:sym typeface="Roboto"/>
            </a:endParaRPr>
          </a:p>
        </p:txBody>
      </p:sp>
      <p:sp>
        <p:nvSpPr>
          <p:cNvPr id="345" name="Google Shape;345;p38"/>
          <p:cNvSpPr txBox="1"/>
          <p:nvPr>
            <p:ph idx="4294967295" type="title"/>
          </p:nvPr>
        </p:nvSpPr>
        <p:spPr>
          <a:xfrm>
            <a:off x="543000" y="331475"/>
            <a:ext cx="3392100" cy="34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AutoNum type="alphaLcPeriod"/>
            </a:pPr>
            <a:r>
              <a:rPr lang="en" sz="2000">
                <a:solidFill>
                  <a:schemeClr val="dk1"/>
                </a:solidFill>
              </a:rPr>
              <a:t>L’aspect commercial</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type="title"/>
          </p:nvPr>
        </p:nvSpPr>
        <p:spPr>
          <a:xfrm>
            <a:off x="2525700" y="108675"/>
            <a:ext cx="4092600" cy="572700"/>
          </a:xfrm>
          <a:prstGeom prst="rect">
            <a:avLst/>
          </a:prstGeom>
        </p:spPr>
        <p:txBody>
          <a:bodyPr anchorCtr="0" anchor="ctr" bIns="91425" lIns="91425" spcFirstLastPara="1" rIns="91425" wrap="square" tIns="91425">
            <a:noAutofit/>
          </a:bodyPr>
          <a:lstStyle/>
          <a:p>
            <a:pPr indent="-419100" lvl="0" marL="457200" rtl="0" algn="ctr">
              <a:spcBef>
                <a:spcPts val="0"/>
              </a:spcBef>
              <a:spcAft>
                <a:spcPts val="0"/>
              </a:spcAft>
              <a:buSzPts val="3000"/>
              <a:buAutoNum type="romanUcPeriod"/>
            </a:pPr>
            <a:r>
              <a:rPr lang="en" sz="3000"/>
              <a:t>É</a:t>
            </a:r>
            <a:r>
              <a:rPr b="1" lang="en" sz="3000"/>
              <a:t>tat de l’art</a:t>
            </a:r>
            <a:endParaRPr b="1" sz="3000"/>
          </a:p>
        </p:txBody>
      </p:sp>
      <p:sp>
        <p:nvSpPr>
          <p:cNvPr id="351" name="Google Shape;351;p39"/>
          <p:cNvSpPr txBox="1"/>
          <p:nvPr>
            <p:ph idx="4294967295" type="title"/>
          </p:nvPr>
        </p:nvSpPr>
        <p:spPr>
          <a:xfrm>
            <a:off x="464250" y="812275"/>
            <a:ext cx="3871800" cy="3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b.	</a:t>
            </a:r>
            <a:r>
              <a:rPr lang="en" sz="2000">
                <a:solidFill>
                  <a:schemeClr val="dk1"/>
                </a:solidFill>
              </a:rPr>
              <a:t>L’aspect technique</a:t>
            </a:r>
            <a:endParaRPr sz="2000">
              <a:solidFill>
                <a:schemeClr val="dk1"/>
              </a:solidFill>
            </a:endParaRPr>
          </a:p>
        </p:txBody>
      </p:sp>
      <p:graphicFrame>
        <p:nvGraphicFramePr>
          <p:cNvPr id="352" name="Google Shape;352;p39"/>
          <p:cNvGraphicFramePr/>
          <p:nvPr/>
        </p:nvGraphicFramePr>
        <p:xfrm>
          <a:off x="867700" y="5624850"/>
          <a:ext cx="3000000" cy="3000000"/>
        </p:xfrm>
        <a:graphic>
          <a:graphicData uri="http://schemas.openxmlformats.org/drawingml/2006/table">
            <a:tbl>
              <a:tblPr>
                <a:noFill/>
                <a:tableStyleId>{FC6F8221-B7C8-4336-9DB7-6EA73FC99BF9}</a:tableStyleId>
              </a:tblPr>
              <a:tblGrid>
                <a:gridCol w="1809750"/>
                <a:gridCol w="1809750"/>
                <a:gridCol w="1809750"/>
                <a:gridCol w="1809750"/>
              </a:tblGrid>
              <a:tr h="381000">
                <a:tc>
                  <a:txBody>
                    <a:bodyPr/>
                    <a:lstStyle/>
                    <a:p>
                      <a:pPr indent="0" lvl="0" marL="0" rtl="0" algn="l">
                        <a:spcBef>
                          <a:spcPts val="0"/>
                        </a:spcBef>
                        <a:spcAft>
                          <a:spcPts val="0"/>
                        </a:spcAft>
                        <a:buNone/>
                      </a:pPr>
                      <a:r>
                        <a:rPr lang="en" sz="1000"/>
                        <a:t>Fournisseur</a:t>
                      </a:r>
                      <a:r>
                        <a:rPr lang="en" sz="1000"/>
                        <a:t> cloud</a:t>
                      </a:r>
                      <a:endParaRPr sz="1000"/>
                    </a:p>
                  </a:txBody>
                  <a:tcPr marT="91425" marB="91425" marR="91425" marL="91425"/>
                </a:tc>
                <a:tc>
                  <a:txBody>
                    <a:bodyPr/>
                    <a:lstStyle/>
                    <a:p>
                      <a:pPr indent="0" lvl="0" marL="0" rtl="0" algn="l">
                        <a:spcBef>
                          <a:spcPts val="0"/>
                        </a:spcBef>
                        <a:spcAft>
                          <a:spcPts val="0"/>
                        </a:spcAft>
                        <a:buNone/>
                      </a:pPr>
                      <a:r>
                        <a:rPr lang="en" sz="1000"/>
                        <a:t>Amazon Web Services</a:t>
                      </a:r>
                      <a:endParaRPr sz="1000"/>
                    </a:p>
                  </a:txBody>
                  <a:tcPr marT="91425" marB="91425" marR="91425" marL="91425"/>
                </a:tc>
                <a:tc>
                  <a:txBody>
                    <a:bodyPr/>
                    <a:lstStyle/>
                    <a:p>
                      <a:pPr indent="0" lvl="0" marL="0" rtl="0" algn="l">
                        <a:spcBef>
                          <a:spcPts val="0"/>
                        </a:spcBef>
                        <a:spcAft>
                          <a:spcPts val="0"/>
                        </a:spcAft>
                        <a:buNone/>
                      </a:pPr>
                      <a:r>
                        <a:rPr lang="en" sz="1000"/>
                        <a:t>Microsoft Azure</a:t>
                      </a:r>
                      <a:endParaRPr sz="1000"/>
                    </a:p>
                  </a:txBody>
                  <a:tcPr marT="91425" marB="91425" marR="91425" marL="91425"/>
                </a:tc>
                <a:tc>
                  <a:txBody>
                    <a:bodyPr/>
                    <a:lstStyle/>
                    <a:p>
                      <a:pPr indent="0" lvl="0" marL="0" rtl="0" algn="l">
                        <a:spcBef>
                          <a:spcPts val="0"/>
                        </a:spcBef>
                        <a:spcAft>
                          <a:spcPts val="0"/>
                        </a:spcAft>
                        <a:buNone/>
                      </a:pPr>
                      <a:r>
                        <a:rPr lang="en" sz="1000"/>
                        <a:t>Google CLoud</a:t>
                      </a:r>
                      <a:endParaRPr sz="1000"/>
                    </a:p>
                  </a:txBody>
                  <a:tcPr marT="91425" marB="91425" marR="91425" marL="91425"/>
                </a:tc>
              </a:tr>
              <a:tr h="373475">
                <a:tc>
                  <a:txBody>
                    <a:bodyPr/>
                    <a:lstStyle/>
                    <a:p>
                      <a:pPr indent="0" lvl="0" marL="0" rtl="0" algn="l">
                        <a:spcBef>
                          <a:spcPts val="0"/>
                        </a:spcBef>
                        <a:spcAft>
                          <a:spcPts val="0"/>
                        </a:spcAft>
                        <a:buNone/>
                      </a:pPr>
                      <a:r>
                        <a:rPr lang="en" sz="1000"/>
                        <a:t>Type d’utilité visé</a:t>
                      </a:r>
                      <a:endParaRPr sz="1000"/>
                    </a:p>
                  </a:txBody>
                  <a:tcPr marT="91425" marB="91425" marR="91425" marL="91425"/>
                </a:tc>
                <a:tc>
                  <a:txBody>
                    <a:bodyPr/>
                    <a:lstStyle/>
                    <a:p>
                      <a:pPr indent="0" lvl="0" marL="0" rtl="0" algn="l">
                        <a:spcBef>
                          <a:spcPts val="0"/>
                        </a:spcBef>
                        <a:spcAft>
                          <a:spcPts val="0"/>
                        </a:spcAft>
                        <a:buNone/>
                      </a:pPr>
                      <a:r>
                        <a:rPr lang="en" sz="1000"/>
                        <a:t>Infrastructure service</a:t>
                      </a:r>
                      <a:endParaRPr sz="1000"/>
                    </a:p>
                  </a:txBody>
                  <a:tcPr marT="91425" marB="91425" marR="91425" marL="91425">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Platform service</a:t>
                      </a:r>
                      <a:endParaRPr sz="1000"/>
                    </a:p>
                  </a:txBody>
                  <a:tcPr marT="91425" marB="91425" marR="91425" marL="91425">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Platform service</a:t>
                      </a:r>
                      <a:endParaRPr sz="1000"/>
                    </a:p>
                  </a:txBody>
                  <a:tcPr marT="91425" marB="91425" marR="91425" marL="91425">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Nombre de service</a:t>
                      </a:r>
                      <a:endParaRPr sz="1000"/>
                    </a:p>
                  </a:txBody>
                  <a:tcPr marT="91425" marB="91425" marR="91425" marL="91425">
                    <a:lnR cap="flat" cmpd="sng" w="12700">
                      <a:solidFill>
                        <a:srgbClr val="9E9E9E"/>
                      </a:solidFill>
                      <a:prstDash val="solid"/>
                      <a:round/>
                      <a:headEnd len="sm" w="sm" type="none"/>
                      <a:tailEnd len="sm" w="sm" type="none"/>
                    </a:lnR>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+200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+200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+130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Applications visées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Tout type d’application</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Applications windows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Applications web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Régions géographique</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25</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60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Zone de disponibilité</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80</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3</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Niveau de calcul</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Niveau du système d’exploitation de la machine virtuel</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Prédéfini par le rôle de l'application</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Prédéfini par l'application web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Stockage du fournisseur</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Amazon SimpleDB</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Azure storage service et SQL Data Services</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MegaStore</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Autoscaling</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Changement automatique du</a:t>
                      </a:r>
                      <a:endParaRPr sz="1000"/>
                    </a:p>
                    <a:p>
                      <a:pPr indent="0" lvl="0" marL="0" rtl="0" algn="l">
                        <a:spcBef>
                          <a:spcPts val="0"/>
                        </a:spcBef>
                        <a:spcAft>
                          <a:spcPts val="0"/>
                        </a:spcAft>
                        <a:buNone/>
                      </a:pPr>
                      <a:r>
                        <a:rPr lang="en" sz="1000"/>
                        <a:t>nombre de serveur basé sur les paramètres spécifiés par l’utilisateurs</a:t>
                      </a:r>
                      <a:endParaRPr sz="1000"/>
                    </a:p>
                    <a:p>
                      <a:pPr indent="0" lvl="0" marL="0" rtl="0" algn="l">
                        <a:spcBef>
                          <a:spcPts val="0"/>
                        </a:spcBef>
                        <a:spcAft>
                          <a:spcPts val="0"/>
                        </a:spcAft>
                        <a:buNone/>
                      </a:pPr>
                      <a:r>
                        <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Mise à l'échelle automatique basée sur</a:t>
                      </a:r>
                      <a:endParaRPr sz="1000"/>
                    </a:p>
                    <a:p>
                      <a:pPr indent="0" lvl="0" marL="0" rtl="0" algn="l">
                        <a:spcBef>
                          <a:spcPts val="0"/>
                        </a:spcBef>
                        <a:spcAft>
                          <a:spcPts val="0"/>
                        </a:spcAft>
                        <a:buNone/>
                      </a:pPr>
                      <a:r>
                        <a:rPr lang="en" sz="1000"/>
                        <a:t>le rôle de l’application et un</a:t>
                      </a:r>
                      <a:endParaRPr sz="1000"/>
                    </a:p>
                    <a:p>
                      <a:pPr indent="0" lvl="0" marL="0" rtl="0" algn="l">
                        <a:spcBef>
                          <a:spcPts val="0"/>
                        </a:spcBef>
                        <a:spcAft>
                          <a:spcPts val="0"/>
                        </a:spcAft>
                        <a:buNone/>
                      </a:pPr>
                      <a:r>
                        <a:rPr lang="en" sz="1000"/>
                        <a:t>fichier de configuration spécifié par</a:t>
                      </a:r>
                      <a:endParaRPr sz="1000"/>
                    </a:p>
                    <a:p>
                      <a:pPr indent="0" lvl="0" marL="0" rtl="0" algn="l">
                        <a:spcBef>
                          <a:spcPts val="0"/>
                        </a:spcBef>
                        <a:spcAft>
                          <a:spcPts val="0"/>
                        </a:spcAft>
                        <a:buNone/>
                      </a:pPr>
                      <a:r>
                        <a:rPr lang="en" sz="1000"/>
                        <a:t>utilisateurs</a:t>
                      </a:r>
                      <a:endParaRPr sz="1000"/>
                    </a:p>
                    <a:p>
                      <a:pPr indent="0" lvl="0" marL="0" rtl="0" algn="l">
                        <a:spcBef>
                          <a:spcPts val="0"/>
                        </a:spcBef>
                        <a:spcAft>
                          <a:spcPts val="0"/>
                        </a:spcAft>
                        <a:buNone/>
                      </a:pPr>
                      <a:r>
                        <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Mise à l'échelle automatique sans intervention de l’utilisateurs mais informé</a:t>
                      </a:r>
                      <a:endParaRPr sz="1000"/>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bl>
          </a:graphicData>
        </a:graphic>
      </p:graphicFrame>
      <p:pic>
        <p:nvPicPr>
          <p:cNvPr id="353" name="Google Shape;353;p39"/>
          <p:cNvPicPr preferRelativeResize="0"/>
          <p:nvPr/>
        </p:nvPicPr>
        <p:blipFill>
          <a:blip r:embed="rId3">
            <a:alphaModFix/>
          </a:blip>
          <a:stretch>
            <a:fillRect/>
          </a:stretch>
        </p:blipFill>
        <p:spPr>
          <a:xfrm>
            <a:off x="4640625" y="1763700"/>
            <a:ext cx="409779" cy="410250"/>
          </a:xfrm>
          <a:prstGeom prst="rect">
            <a:avLst/>
          </a:prstGeom>
          <a:noFill/>
          <a:ln>
            <a:noFill/>
          </a:ln>
        </p:spPr>
      </p:pic>
      <p:sp>
        <p:nvSpPr>
          <p:cNvPr id="354" name="Google Shape;354;p39"/>
          <p:cNvSpPr txBox="1"/>
          <p:nvPr>
            <p:ph type="title"/>
          </p:nvPr>
        </p:nvSpPr>
        <p:spPr>
          <a:xfrm>
            <a:off x="5050406" y="1822431"/>
            <a:ext cx="1625700" cy="29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400">
                <a:solidFill>
                  <a:srgbClr val="31A9F2"/>
                </a:solidFill>
                <a:latin typeface="Roboto"/>
                <a:ea typeface="Roboto"/>
                <a:cs typeface="Roboto"/>
                <a:sym typeface="Roboto"/>
              </a:rPr>
              <a:t>Microsoft Azure</a:t>
            </a:r>
            <a:endParaRPr b="1" sz="1400">
              <a:solidFill>
                <a:srgbClr val="31A9F2"/>
              </a:solidFill>
              <a:latin typeface="Roboto"/>
              <a:ea typeface="Roboto"/>
              <a:cs typeface="Roboto"/>
              <a:sym typeface="Roboto"/>
            </a:endParaRPr>
          </a:p>
        </p:txBody>
      </p:sp>
      <p:pic>
        <p:nvPicPr>
          <p:cNvPr id="355" name="Google Shape;355;p39"/>
          <p:cNvPicPr preferRelativeResize="0"/>
          <p:nvPr/>
        </p:nvPicPr>
        <p:blipFill>
          <a:blip r:embed="rId4">
            <a:alphaModFix/>
          </a:blip>
          <a:stretch>
            <a:fillRect/>
          </a:stretch>
        </p:blipFill>
        <p:spPr>
          <a:xfrm>
            <a:off x="2413437" y="1718652"/>
            <a:ext cx="1457775" cy="544800"/>
          </a:xfrm>
          <a:prstGeom prst="rect">
            <a:avLst/>
          </a:prstGeom>
          <a:noFill/>
          <a:ln>
            <a:noFill/>
          </a:ln>
        </p:spPr>
      </p:pic>
      <p:pic>
        <p:nvPicPr>
          <p:cNvPr id="356" name="Google Shape;356;p39"/>
          <p:cNvPicPr preferRelativeResize="0"/>
          <p:nvPr/>
        </p:nvPicPr>
        <p:blipFill>
          <a:blip r:embed="rId5">
            <a:alphaModFix/>
          </a:blip>
          <a:stretch>
            <a:fillRect/>
          </a:stretch>
        </p:blipFill>
        <p:spPr>
          <a:xfrm>
            <a:off x="7173063" y="1525425"/>
            <a:ext cx="1596235" cy="886800"/>
          </a:xfrm>
          <a:prstGeom prst="rect">
            <a:avLst/>
          </a:prstGeom>
          <a:noFill/>
          <a:ln>
            <a:noFill/>
          </a:ln>
        </p:spPr>
      </p:pic>
      <p:cxnSp>
        <p:nvCxnSpPr>
          <p:cNvPr id="357" name="Google Shape;357;p39"/>
          <p:cNvCxnSpPr/>
          <p:nvPr/>
        </p:nvCxnSpPr>
        <p:spPr>
          <a:xfrm>
            <a:off x="275550" y="2384600"/>
            <a:ext cx="8592900" cy="300"/>
          </a:xfrm>
          <a:prstGeom prst="straightConnector1">
            <a:avLst/>
          </a:prstGeom>
          <a:noFill/>
          <a:ln cap="flat" cmpd="sng" w="9525">
            <a:solidFill>
              <a:srgbClr val="9E9E9E"/>
            </a:solidFill>
            <a:prstDash val="solid"/>
            <a:round/>
            <a:headEnd len="med" w="med" type="none"/>
            <a:tailEnd len="med" w="med" type="none"/>
          </a:ln>
        </p:spPr>
      </p:cxnSp>
      <p:sp>
        <p:nvSpPr>
          <p:cNvPr id="358" name="Google Shape;358;p39"/>
          <p:cNvSpPr txBox="1"/>
          <p:nvPr/>
        </p:nvSpPr>
        <p:spPr>
          <a:xfrm>
            <a:off x="404800" y="1901050"/>
            <a:ext cx="14016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E9E9E"/>
                </a:solidFill>
                <a:latin typeface="Anaheim"/>
                <a:ea typeface="Anaheim"/>
                <a:cs typeface="Anaheim"/>
                <a:sym typeface="Anaheim"/>
              </a:rPr>
              <a:t>Fournisseur cloud</a:t>
            </a:r>
            <a:endParaRPr sz="1200">
              <a:solidFill>
                <a:srgbClr val="9E9E9E"/>
              </a:solidFill>
              <a:latin typeface="Anaheim"/>
              <a:ea typeface="Anaheim"/>
              <a:cs typeface="Anaheim"/>
              <a:sym typeface="Anaheim"/>
            </a:endParaRPr>
          </a:p>
        </p:txBody>
      </p:sp>
      <p:sp>
        <p:nvSpPr>
          <p:cNvPr id="359" name="Google Shape;359;p39"/>
          <p:cNvSpPr txBox="1"/>
          <p:nvPr/>
        </p:nvSpPr>
        <p:spPr>
          <a:xfrm>
            <a:off x="404800" y="2528275"/>
            <a:ext cx="14016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E9E9E"/>
                </a:solidFill>
                <a:latin typeface="Anaheim"/>
                <a:ea typeface="Anaheim"/>
                <a:cs typeface="Anaheim"/>
                <a:sym typeface="Anaheim"/>
              </a:rPr>
              <a:t>Type d’utilité visée</a:t>
            </a:r>
            <a:endParaRPr sz="1200">
              <a:solidFill>
                <a:srgbClr val="9E9E9E"/>
              </a:solidFill>
              <a:latin typeface="Anaheim"/>
              <a:ea typeface="Anaheim"/>
              <a:cs typeface="Anaheim"/>
              <a:sym typeface="Anaheim"/>
            </a:endParaRPr>
          </a:p>
        </p:txBody>
      </p:sp>
      <p:sp>
        <p:nvSpPr>
          <p:cNvPr id="360" name="Google Shape;360;p39"/>
          <p:cNvSpPr txBox="1"/>
          <p:nvPr/>
        </p:nvSpPr>
        <p:spPr>
          <a:xfrm>
            <a:off x="2240425" y="2528275"/>
            <a:ext cx="2055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Infrastructure service(IaaS)</a:t>
            </a:r>
            <a:endParaRPr b="1" sz="1200">
              <a:solidFill>
                <a:schemeClr val="dk1"/>
              </a:solidFill>
              <a:latin typeface="Anaheim"/>
              <a:ea typeface="Anaheim"/>
              <a:cs typeface="Anaheim"/>
              <a:sym typeface="Anaheim"/>
            </a:endParaRPr>
          </a:p>
        </p:txBody>
      </p:sp>
      <p:sp>
        <p:nvSpPr>
          <p:cNvPr id="361" name="Google Shape;361;p39"/>
          <p:cNvSpPr txBox="1"/>
          <p:nvPr/>
        </p:nvSpPr>
        <p:spPr>
          <a:xfrm>
            <a:off x="4730350" y="2528275"/>
            <a:ext cx="17253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Platform service(PaaS)</a:t>
            </a:r>
            <a:endParaRPr b="1" sz="1200">
              <a:solidFill>
                <a:schemeClr val="dk1"/>
              </a:solidFill>
              <a:latin typeface="Anaheim"/>
              <a:ea typeface="Anaheim"/>
              <a:cs typeface="Anaheim"/>
              <a:sym typeface="Anaheim"/>
            </a:endParaRPr>
          </a:p>
        </p:txBody>
      </p:sp>
      <p:sp>
        <p:nvSpPr>
          <p:cNvPr id="362" name="Google Shape;362;p39"/>
          <p:cNvSpPr txBox="1"/>
          <p:nvPr/>
        </p:nvSpPr>
        <p:spPr>
          <a:xfrm>
            <a:off x="7108538" y="2528275"/>
            <a:ext cx="17253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Platform service(PaaS)</a:t>
            </a:r>
            <a:endParaRPr b="1" sz="1200">
              <a:solidFill>
                <a:schemeClr val="dk1"/>
              </a:solidFill>
              <a:latin typeface="Anaheim"/>
              <a:ea typeface="Anaheim"/>
              <a:cs typeface="Anaheim"/>
              <a:sym typeface="Anaheim"/>
            </a:endParaRPr>
          </a:p>
        </p:txBody>
      </p:sp>
      <p:cxnSp>
        <p:nvCxnSpPr>
          <p:cNvPr id="363" name="Google Shape;363;p39"/>
          <p:cNvCxnSpPr/>
          <p:nvPr/>
        </p:nvCxnSpPr>
        <p:spPr>
          <a:xfrm>
            <a:off x="275550" y="3052650"/>
            <a:ext cx="8592900" cy="300"/>
          </a:xfrm>
          <a:prstGeom prst="straightConnector1">
            <a:avLst/>
          </a:prstGeom>
          <a:noFill/>
          <a:ln cap="flat" cmpd="sng" w="9525">
            <a:solidFill>
              <a:srgbClr val="9E9E9E"/>
            </a:solidFill>
            <a:prstDash val="solid"/>
            <a:round/>
            <a:headEnd len="med" w="med" type="none"/>
            <a:tailEnd len="med" w="med" type="none"/>
          </a:ln>
        </p:spPr>
      </p:cxnSp>
      <p:sp>
        <p:nvSpPr>
          <p:cNvPr id="364" name="Google Shape;364;p39"/>
          <p:cNvSpPr txBox="1"/>
          <p:nvPr/>
        </p:nvSpPr>
        <p:spPr>
          <a:xfrm>
            <a:off x="404800" y="3221575"/>
            <a:ext cx="14016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E9E9E"/>
                </a:solidFill>
                <a:latin typeface="Anaheim"/>
                <a:ea typeface="Anaheim"/>
                <a:cs typeface="Anaheim"/>
                <a:sym typeface="Anaheim"/>
              </a:rPr>
              <a:t>Nombre de service</a:t>
            </a:r>
            <a:endParaRPr sz="1200">
              <a:solidFill>
                <a:srgbClr val="9E9E9E"/>
              </a:solidFill>
              <a:latin typeface="Anaheim"/>
              <a:ea typeface="Anaheim"/>
              <a:cs typeface="Anaheim"/>
              <a:sym typeface="Anaheim"/>
            </a:endParaRPr>
          </a:p>
        </p:txBody>
      </p:sp>
      <p:sp>
        <p:nvSpPr>
          <p:cNvPr id="365" name="Google Shape;365;p39"/>
          <p:cNvSpPr txBox="1"/>
          <p:nvPr/>
        </p:nvSpPr>
        <p:spPr>
          <a:xfrm>
            <a:off x="2858217" y="3208950"/>
            <a:ext cx="568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+ 200</a:t>
            </a:r>
            <a:endParaRPr b="1" sz="1200">
              <a:solidFill>
                <a:schemeClr val="dk1"/>
              </a:solidFill>
              <a:latin typeface="Anaheim"/>
              <a:ea typeface="Anaheim"/>
              <a:cs typeface="Anaheim"/>
              <a:sym typeface="Anaheim"/>
            </a:endParaRPr>
          </a:p>
        </p:txBody>
      </p:sp>
      <p:sp>
        <p:nvSpPr>
          <p:cNvPr id="366" name="Google Shape;366;p39"/>
          <p:cNvSpPr txBox="1"/>
          <p:nvPr/>
        </p:nvSpPr>
        <p:spPr>
          <a:xfrm>
            <a:off x="5308900" y="3208950"/>
            <a:ext cx="568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+ 200</a:t>
            </a:r>
            <a:endParaRPr b="1" sz="1200">
              <a:solidFill>
                <a:schemeClr val="dk1"/>
              </a:solidFill>
              <a:latin typeface="Anaheim"/>
              <a:ea typeface="Anaheim"/>
              <a:cs typeface="Anaheim"/>
              <a:sym typeface="Anaheim"/>
            </a:endParaRPr>
          </a:p>
        </p:txBody>
      </p:sp>
      <p:sp>
        <p:nvSpPr>
          <p:cNvPr id="367" name="Google Shape;367;p39"/>
          <p:cNvSpPr txBox="1"/>
          <p:nvPr/>
        </p:nvSpPr>
        <p:spPr>
          <a:xfrm>
            <a:off x="7687088" y="3208950"/>
            <a:ext cx="568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naheim"/>
                <a:ea typeface="Anaheim"/>
                <a:cs typeface="Anaheim"/>
                <a:sym typeface="Anaheim"/>
              </a:rPr>
              <a:t>+ 130</a:t>
            </a:r>
            <a:endParaRPr b="1" sz="1200">
              <a:solidFill>
                <a:schemeClr val="dk1"/>
              </a:solidFill>
              <a:latin typeface="Anaheim"/>
              <a:ea typeface="Anaheim"/>
              <a:cs typeface="Anaheim"/>
              <a:sym typeface="Anaheim"/>
            </a:endParaRPr>
          </a:p>
        </p:txBody>
      </p:sp>
      <p:cxnSp>
        <p:nvCxnSpPr>
          <p:cNvPr id="368" name="Google Shape;368;p39"/>
          <p:cNvCxnSpPr/>
          <p:nvPr/>
        </p:nvCxnSpPr>
        <p:spPr>
          <a:xfrm>
            <a:off x="275550" y="3745950"/>
            <a:ext cx="8592900" cy="300"/>
          </a:xfrm>
          <a:prstGeom prst="straightConnector1">
            <a:avLst/>
          </a:prstGeom>
          <a:noFill/>
          <a:ln cap="flat" cmpd="sng" w="9525">
            <a:solidFill>
              <a:srgbClr val="9E9E9E"/>
            </a:solidFill>
            <a:prstDash val="solid"/>
            <a:round/>
            <a:headEnd len="med" w="med" type="none"/>
            <a:tailEnd len="med" w="med" type="none"/>
          </a:ln>
        </p:spPr>
      </p:cxnSp>
      <p:sp>
        <p:nvSpPr>
          <p:cNvPr id="369" name="Google Shape;369;p39"/>
          <p:cNvSpPr txBox="1"/>
          <p:nvPr/>
        </p:nvSpPr>
        <p:spPr>
          <a:xfrm>
            <a:off x="404800" y="3986725"/>
            <a:ext cx="14016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E9E9E"/>
                </a:solidFill>
                <a:latin typeface="Anaheim"/>
                <a:ea typeface="Anaheim"/>
                <a:cs typeface="Anaheim"/>
                <a:sym typeface="Anaheim"/>
              </a:rPr>
              <a:t>Niveau de calcul</a:t>
            </a:r>
            <a:endParaRPr sz="1200">
              <a:solidFill>
                <a:srgbClr val="9E9E9E"/>
              </a:solidFill>
              <a:latin typeface="Anaheim"/>
              <a:ea typeface="Anaheim"/>
              <a:cs typeface="Anaheim"/>
              <a:sym typeface="Anaheim"/>
            </a:endParaRPr>
          </a:p>
        </p:txBody>
      </p:sp>
      <p:sp>
        <p:nvSpPr>
          <p:cNvPr id="370" name="Google Shape;370;p39"/>
          <p:cNvSpPr txBox="1"/>
          <p:nvPr/>
        </p:nvSpPr>
        <p:spPr>
          <a:xfrm>
            <a:off x="2470225" y="3814513"/>
            <a:ext cx="15963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Anaheim"/>
                <a:ea typeface="Anaheim"/>
                <a:cs typeface="Anaheim"/>
                <a:sym typeface="Anaheim"/>
              </a:rPr>
              <a:t>Niveau du système d’exploitation de la machine virtuel</a:t>
            </a:r>
            <a:endParaRPr b="1" sz="1200">
              <a:solidFill>
                <a:schemeClr val="dk1"/>
              </a:solidFill>
              <a:latin typeface="Anaheim"/>
              <a:ea typeface="Anaheim"/>
              <a:cs typeface="Anaheim"/>
              <a:sym typeface="Anaheim"/>
            </a:endParaRPr>
          </a:p>
        </p:txBody>
      </p:sp>
      <p:sp>
        <p:nvSpPr>
          <p:cNvPr id="371" name="Google Shape;371;p39"/>
          <p:cNvSpPr txBox="1"/>
          <p:nvPr/>
        </p:nvSpPr>
        <p:spPr>
          <a:xfrm>
            <a:off x="4952200" y="3837313"/>
            <a:ext cx="1281600" cy="67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Anaheim"/>
                <a:ea typeface="Anaheim"/>
                <a:cs typeface="Anaheim"/>
                <a:sym typeface="Anaheim"/>
              </a:rPr>
              <a:t>Prédéfini</a:t>
            </a:r>
            <a:r>
              <a:rPr b="1" lang="en" sz="1200">
                <a:solidFill>
                  <a:schemeClr val="dk1"/>
                </a:solidFill>
                <a:latin typeface="Anaheim"/>
                <a:ea typeface="Anaheim"/>
                <a:cs typeface="Anaheim"/>
                <a:sym typeface="Anaheim"/>
              </a:rPr>
              <a:t> par le rôle de l’application</a:t>
            </a:r>
            <a:endParaRPr b="1" sz="1200">
              <a:solidFill>
                <a:schemeClr val="dk1"/>
              </a:solidFill>
              <a:latin typeface="Anaheim"/>
              <a:ea typeface="Anaheim"/>
              <a:cs typeface="Anaheim"/>
              <a:sym typeface="Anaheim"/>
            </a:endParaRPr>
          </a:p>
        </p:txBody>
      </p:sp>
      <p:sp>
        <p:nvSpPr>
          <p:cNvPr id="372" name="Google Shape;372;p39"/>
          <p:cNvSpPr txBox="1"/>
          <p:nvPr/>
        </p:nvSpPr>
        <p:spPr>
          <a:xfrm>
            <a:off x="7305338" y="3814525"/>
            <a:ext cx="13317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Anaheim"/>
                <a:ea typeface="Anaheim"/>
                <a:cs typeface="Anaheim"/>
                <a:sym typeface="Anaheim"/>
              </a:rPr>
              <a:t>Prédéfini par le rôle de l’application</a:t>
            </a:r>
            <a:endParaRPr b="1" sz="1200">
              <a:solidFill>
                <a:schemeClr val="dk1"/>
              </a:solidFill>
              <a:latin typeface="Anaheim"/>
              <a:ea typeface="Anaheim"/>
              <a:cs typeface="Anaheim"/>
              <a:sym typeface="Anaheim"/>
            </a:endParaRPr>
          </a:p>
          <a:p>
            <a:pPr indent="0" lvl="0" marL="0" rtl="0" algn="l">
              <a:spcBef>
                <a:spcPts val="0"/>
              </a:spcBef>
              <a:spcAft>
                <a:spcPts val="0"/>
              </a:spcAft>
              <a:buNone/>
            </a:pPr>
            <a:r>
              <a:t/>
            </a:r>
            <a:endParaRPr b="1" sz="1200">
              <a:solidFill>
                <a:schemeClr val="dk1"/>
              </a:solidFill>
              <a:latin typeface="Anaheim"/>
              <a:ea typeface="Anaheim"/>
              <a:cs typeface="Anaheim"/>
              <a:sym typeface="Anaheim"/>
            </a:endParaRPr>
          </a:p>
        </p:txBody>
      </p:sp>
      <p:cxnSp>
        <p:nvCxnSpPr>
          <p:cNvPr id="373" name="Google Shape;373;p39"/>
          <p:cNvCxnSpPr/>
          <p:nvPr/>
        </p:nvCxnSpPr>
        <p:spPr>
          <a:xfrm>
            <a:off x="275550" y="4608200"/>
            <a:ext cx="8592900" cy="300"/>
          </a:xfrm>
          <a:prstGeom prst="straightConnector1">
            <a:avLst/>
          </a:prstGeom>
          <a:noFill/>
          <a:ln cap="flat" cmpd="sng" w="9525">
            <a:solidFill>
              <a:srgbClr val="9E9E9E"/>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Watery Shapes Style MK Campaign by Slidesgo">
  <a:themeElements>
    <a:clrScheme name="Simple Light">
      <a:dk1>
        <a:srgbClr val="091D31"/>
      </a:dk1>
      <a:lt1>
        <a:srgbClr val="FFFFFF"/>
      </a:lt1>
      <a:dk2>
        <a:srgbClr val="336E94"/>
      </a:dk2>
      <a:lt2>
        <a:srgbClr val="9ED2F2"/>
      </a:lt2>
      <a:accent1>
        <a:srgbClr val="46A9E7"/>
      </a:accent1>
      <a:accent2>
        <a:srgbClr val="C1E7FF"/>
      </a:accent2>
      <a:accent3>
        <a:srgbClr val="BCDFF6"/>
      </a:accent3>
      <a:accent4>
        <a:srgbClr val="E6F5FF"/>
      </a:accent4>
      <a:accent5>
        <a:srgbClr val="0097A7"/>
      </a:accent5>
      <a:accent6>
        <a:srgbClr val="FFFFFF"/>
      </a:accent6>
      <a:hlink>
        <a:srgbClr val="091D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